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3"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Helvetica Neue" panose="02000503000000020004" pitchFamily="2" charset="0"/>
      <p:regular r:id="rId28"/>
      <p:bold r:id="rId29"/>
      <p:italic r:id="rId30"/>
      <p:boldItalic r:id="rId31"/>
    </p:embeddedFont>
    <p:embeddedFont>
      <p:font typeface="IBM Plex Sans" panose="020B0403050203000203" pitchFamily="34" charset="0"/>
      <p:regular r:id="rId32"/>
      <p:bold r:id="rId33"/>
      <p:italic r:id="rId34"/>
      <p:boldItalic r:id="rId35"/>
    </p:embeddedFont>
    <p:embeddedFont>
      <p:font typeface="IBM Plex Sans Light" panose="020B0403050203000203" pitchFamily="34" charset="0"/>
      <p:regular r:id="rId36"/>
      <p:bold r:id="rId37"/>
      <p:italic r:id="rId38"/>
      <p:boldItalic r:id="rId39"/>
    </p:embeddedFont>
    <p:embeddedFont>
      <p:font typeface="IBM Plex Sans SemiBold" panose="020B0403050203000203" pitchFamily="34" charset="0"/>
      <p:regular r:id="rId40"/>
      <p:bold r:id="rId41"/>
      <p:italic r:id="rId42"/>
      <p:boldItalic r:id="rId43"/>
    </p:embeddedFont>
    <p:embeddedFont>
      <p:font typeface="Nunito" pitchFamily="2" charset="77"/>
      <p:regular r:id="rId44"/>
      <p:bold r:id="rId45"/>
      <p:italic r:id="rId46"/>
      <p:boldItalic r:id="rId47"/>
    </p:embeddedFont>
    <p:embeddedFont>
      <p:font typeface="Saira Condensed Light" pitchFamily="2" charset="77"/>
      <p:regular r:id="rId48"/>
      <p:bold r:id="rId49"/>
    </p:embeddedFont>
    <p:embeddedFont>
      <p:font typeface="Saira Condensed SemiBold" pitchFamily="2" charset="77"/>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671"/>
  </p:normalViewPr>
  <p:slideViewPr>
    <p:cSldViewPr snapToGrid="0">
      <p:cViewPr>
        <p:scale>
          <a:sx n="113" d="100"/>
          <a:sy n="113" d="100"/>
        </p:scale>
        <p:origin x="320" y="2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2a86bc2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2a86bc2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42b96e21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42b96e21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2a1a7db1f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2a1a7db1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2a1a7db1f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2a1a7db1f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e2629edec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e2629ede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e2a86bc25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e2a86bc25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2a1a7db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2a1a7db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2a1a7db1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2a1a7db1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42a1a7db1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42a1a7db1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2a1a7db1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42a1a7db1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32df48a9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32df48a9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2a1a7db1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42a1a7db1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2a1a7db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2a1a7db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42a1a7db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2a1a7db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431402e15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431402e1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42a1a7db1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42a1a7db1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2df48a99d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32df48a99d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e2629edec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e2629edec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2629ede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2629ede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32df48a99d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32df48a99d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e2629edec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e2629edec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e2629edec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e2629edec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42a1a7db1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42a1a7db1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2b96e21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2b96e21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
        <p:cNvGrpSpPr/>
        <p:nvPr/>
      </p:nvGrpSpPr>
      <p:grpSpPr>
        <a:xfrm>
          <a:off x="0" y="0"/>
          <a:ext cx="0" cy="0"/>
          <a:chOff x="0" y="0"/>
          <a:chExt cx="0" cy="0"/>
        </a:xfrm>
      </p:grpSpPr>
      <p:pic>
        <p:nvPicPr>
          <p:cNvPr id="11" name="Google Shape;11;p2" descr="Background patter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sp>
        <p:nvSpPr>
          <p:cNvPr id="12" name="Google Shape;12;p2"/>
          <p:cNvSpPr txBox="1">
            <a:spLocks noGrp="1"/>
          </p:cNvSpPr>
          <p:nvPr>
            <p:ph type="ctrTitle"/>
          </p:nvPr>
        </p:nvSpPr>
        <p:spPr>
          <a:xfrm>
            <a:off x="3187411" y="1878691"/>
            <a:ext cx="5460600" cy="1546200"/>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4100"/>
              <a:buFont typeface="Saira Condensed Light"/>
              <a:buNone/>
              <a:defRPr sz="4100" b="0" i="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3366655" y="3443527"/>
            <a:ext cx="5281200" cy="7011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SzPts val="1500"/>
              <a:buNone/>
              <a:defRPr sz="1500" b="0" i="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body" idx="2"/>
          </p:nvPr>
        </p:nvSpPr>
        <p:spPr>
          <a:xfrm>
            <a:off x="3506932" y="4267564"/>
            <a:ext cx="5141100" cy="316800"/>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SzPts val="1400"/>
              <a:buNone/>
              <a:defRPr sz="1400" b="1" i="0">
                <a:solidFill>
                  <a:schemeClr val="lt1"/>
                </a:solidFill>
                <a:latin typeface="IBM Plex Sans SemiBold"/>
                <a:ea typeface="IBM Plex Sans SemiBold"/>
                <a:cs typeface="IBM Plex Sans SemiBold"/>
                <a:sym typeface="IBM Plex Sans SemiBold"/>
              </a:defRPr>
            </a:lvl1pPr>
            <a:lvl2pPr marL="914400" lvl="1" indent="-228600" algn="r">
              <a:lnSpc>
                <a:spcPct val="90000"/>
              </a:lnSpc>
              <a:spcBef>
                <a:spcPts val="400"/>
              </a:spcBef>
              <a:spcAft>
                <a:spcPts val="0"/>
              </a:spcAft>
              <a:buSzPts val="1400"/>
              <a:buNone/>
              <a:defRPr/>
            </a:lvl2pPr>
            <a:lvl3pPr marL="1371600" lvl="2" indent="-228600" algn="r">
              <a:lnSpc>
                <a:spcPct val="90000"/>
              </a:lnSpc>
              <a:spcBef>
                <a:spcPts val="400"/>
              </a:spcBef>
              <a:spcAft>
                <a:spcPts val="0"/>
              </a:spcAft>
              <a:buSzPts val="1200"/>
              <a:buNone/>
              <a:defRPr/>
            </a:lvl3pPr>
            <a:lvl4pPr marL="1828800" lvl="3" indent="-228600" algn="r">
              <a:lnSpc>
                <a:spcPct val="90000"/>
              </a:lnSpc>
              <a:spcBef>
                <a:spcPts val="400"/>
              </a:spcBef>
              <a:spcAft>
                <a:spcPts val="0"/>
              </a:spcAft>
              <a:buSzPts val="1200"/>
              <a:buNone/>
              <a:defRPr/>
            </a:lvl4pPr>
            <a:lvl5pPr marL="2286000" lvl="4" indent="-228600" algn="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 name="Google Shape;15;p2"/>
          <p:cNvSpPr txBox="1">
            <a:spLocks noGrp="1"/>
          </p:cNvSpPr>
          <p:nvPr>
            <p:ph type="dt" idx="10"/>
          </p:nvPr>
        </p:nvSpPr>
        <p:spPr>
          <a:xfrm>
            <a:off x="7812157" y="4756525"/>
            <a:ext cx="835800" cy="184800"/>
          </a:xfrm>
          <a:prstGeom prst="rect">
            <a:avLst/>
          </a:prstGeom>
          <a:solidFill>
            <a:schemeClr val="accent1"/>
          </a:solidFill>
          <a:ln>
            <a:noFill/>
          </a:ln>
        </p:spPr>
        <p:txBody>
          <a:bodyPr spcFirstLastPara="1" wrap="square" lIns="68575" tIns="34275" rIns="68575" bIns="34275" anchor="t" anchorCtr="0">
            <a:spAutoFit/>
          </a:bodyPr>
          <a:lstStyle>
            <a:lvl1pPr marR="0" lvl="0" algn="r" rtl="0">
              <a:spcBef>
                <a:spcPts val="0"/>
              </a:spcBef>
              <a:spcAft>
                <a:spcPts val="0"/>
              </a:spcAft>
              <a:buSzPts val="1100"/>
              <a:buNone/>
              <a:defRPr sz="800" b="1" i="0" u="none" strike="noStrike" cap="none">
                <a:solidFill>
                  <a:schemeClr val="lt1"/>
                </a:solidFill>
                <a:latin typeface="IBM Plex Sans"/>
                <a:ea typeface="IBM Plex Sans"/>
                <a:cs typeface="IBM Plex Sans"/>
                <a:sym typeface="IBM Plex Sans"/>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ntent and Subhead">
  <p:cSld name="Three Content and Subhead">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484769" y="273845"/>
            <a:ext cx="8031900" cy="5511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1"/>
          <p:cNvSpPr txBox="1">
            <a:spLocks noGrp="1"/>
          </p:cNvSpPr>
          <p:nvPr>
            <p:ph type="body" idx="1"/>
          </p:nvPr>
        </p:nvSpPr>
        <p:spPr>
          <a:xfrm>
            <a:off x="483578" y="1009112"/>
            <a:ext cx="8031900" cy="55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b="0" i="0">
                <a:solidFill>
                  <a:schemeClr val="accent1"/>
                </a:solidFill>
                <a:latin typeface="IBM Plex Sans Light"/>
                <a:ea typeface="IBM Plex Sans Light"/>
                <a:cs typeface="IBM Plex Sans Light"/>
                <a:sym typeface="IBM Plex Sans Light"/>
              </a:defRPr>
            </a:lvl1pPr>
            <a:lvl2pPr marL="914400" lvl="1" indent="-2286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marL="1371600" lvl="2"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marL="1828800" lvl="3"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marL="2286000" lvl="4" indent="-2286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1"/>
          <p:cNvSpPr txBox="1">
            <a:spLocks noGrp="1"/>
          </p:cNvSpPr>
          <p:nvPr>
            <p:ph type="body" idx="2"/>
          </p:nvPr>
        </p:nvSpPr>
        <p:spPr>
          <a:xfrm>
            <a:off x="483580" y="1744377"/>
            <a:ext cx="2472600" cy="2888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1"/>
          <p:cNvSpPr txBox="1">
            <a:spLocks noGrp="1"/>
          </p:cNvSpPr>
          <p:nvPr>
            <p:ph type="body" idx="3"/>
          </p:nvPr>
        </p:nvSpPr>
        <p:spPr>
          <a:xfrm>
            <a:off x="3263717" y="1744377"/>
            <a:ext cx="2472600" cy="2888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1"/>
          <p:cNvSpPr txBox="1">
            <a:spLocks noGrp="1"/>
          </p:cNvSpPr>
          <p:nvPr>
            <p:ph type="body" idx="4"/>
          </p:nvPr>
        </p:nvSpPr>
        <p:spPr>
          <a:xfrm>
            <a:off x="6043853" y="1744377"/>
            <a:ext cx="2472600" cy="2888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1"/>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2"/>
          <p:cNvSpPr txBox="1">
            <a:spLocks noGrp="1"/>
          </p:cNvSpPr>
          <p:nvPr>
            <p:ph type="body" idx="1"/>
          </p:nvPr>
        </p:nvSpPr>
        <p:spPr>
          <a:xfrm>
            <a:off x="483395" y="1471764"/>
            <a:ext cx="3715800" cy="1371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2"/>
          <p:cNvSpPr txBox="1">
            <a:spLocks noGrp="1"/>
          </p:cNvSpPr>
          <p:nvPr>
            <p:ph type="body" idx="2"/>
          </p:nvPr>
        </p:nvSpPr>
        <p:spPr>
          <a:xfrm>
            <a:off x="4800602" y="1471764"/>
            <a:ext cx="3715800" cy="1371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2"/>
          <p:cNvSpPr txBox="1">
            <a:spLocks noGrp="1"/>
          </p:cNvSpPr>
          <p:nvPr>
            <p:ph type="body" idx="3"/>
          </p:nvPr>
        </p:nvSpPr>
        <p:spPr>
          <a:xfrm>
            <a:off x="483395" y="3089760"/>
            <a:ext cx="3715800" cy="1371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12"/>
          <p:cNvSpPr txBox="1">
            <a:spLocks noGrp="1"/>
          </p:cNvSpPr>
          <p:nvPr>
            <p:ph type="body" idx="4"/>
          </p:nvPr>
        </p:nvSpPr>
        <p:spPr>
          <a:xfrm>
            <a:off x="4800602" y="3089760"/>
            <a:ext cx="3715800" cy="1371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4" name="Google Shape;74;p12"/>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ntent and subhead">
  <p:cSld name="Four Content and subhea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484769" y="273845"/>
            <a:ext cx="8031900" cy="5511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3"/>
          <p:cNvSpPr txBox="1">
            <a:spLocks noGrp="1"/>
          </p:cNvSpPr>
          <p:nvPr>
            <p:ph type="body" idx="1"/>
          </p:nvPr>
        </p:nvSpPr>
        <p:spPr>
          <a:xfrm>
            <a:off x="483578" y="1009112"/>
            <a:ext cx="8031900" cy="55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b="0" i="0">
                <a:solidFill>
                  <a:schemeClr val="accent1"/>
                </a:solidFill>
                <a:latin typeface="IBM Plex Sans Light"/>
                <a:ea typeface="IBM Plex Sans Light"/>
                <a:cs typeface="IBM Plex Sans Light"/>
                <a:sym typeface="IBM Plex Sans Light"/>
              </a:defRPr>
            </a:lvl1pPr>
            <a:lvl2pPr marL="914400" lvl="1" indent="-2286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marL="1371600" lvl="2"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marL="1828800" lvl="3"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marL="2286000" lvl="4" indent="-2286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3"/>
          <p:cNvSpPr txBox="1">
            <a:spLocks noGrp="1"/>
          </p:cNvSpPr>
          <p:nvPr>
            <p:ph type="body" idx="2"/>
          </p:nvPr>
        </p:nvSpPr>
        <p:spPr>
          <a:xfrm>
            <a:off x="483395" y="1674926"/>
            <a:ext cx="37158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3"/>
          <p:cNvSpPr txBox="1">
            <a:spLocks noGrp="1"/>
          </p:cNvSpPr>
          <p:nvPr>
            <p:ph type="body" idx="3"/>
          </p:nvPr>
        </p:nvSpPr>
        <p:spPr>
          <a:xfrm>
            <a:off x="4800602" y="1674926"/>
            <a:ext cx="37158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3"/>
          <p:cNvSpPr txBox="1">
            <a:spLocks noGrp="1"/>
          </p:cNvSpPr>
          <p:nvPr>
            <p:ph type="body" idx="4"/>
          </p:nvPr>
        </p:nvSpPr>
        <p:spPr>
          <a:xfrm>
            <a:off x="483395" y="3336331"/>
            <a:ext cx="37158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3"/>
          <p:cNvSpPr txBox="1">
            <a:spLocks noGrp="1"/>
          </p:cNvSpPr>
          <p:nvPr>
            <p:ph type="body" idx="5"/>
          </p:nvPr>
        </p:nvSpPr>
        <p:spPr>
          <a:xfrm>
            <a:off x="4800602" y="3336331"/>
            <a:ext cx="37158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3"/>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ve Content">
  <p:cSld name="Five Content">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4"/>
          <p:cNvSpPr txBox="1">
            <a:spLocks noGrp="1"/>
          </p:cNvSpPr>
          <p:nvPr>
            <p:ph type="body" idx="1"/>
          </p:nvPr>
        </p:nvSpPr>
        <p:spPr>
          <a:xfrm>
            <a:off x="483578" y="1657561"/>
            <a:ext cx="3429000" cy="2917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4"/>
          <p:cNvSpPr txBox="1">
            <a:spLocks noGrp="1"/>
          </p:cNvSpPr>
          <p:nvPr>
            <p:ph type="body" idx="2"/>
          </p:nvPr>
        </p:nvSpPr>
        <p:spPr>
          <a:xfrm>
            <a:off x="4019999" y="1657564"/>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4"/>
          <p:cNvSpPr txBox="1">
            <a:spLocks noGrp="1"/>
          </p:cNvSpPr>
          <p:nvPr>
            <p:ph type="body" idx="3"/>
          </p:nvPr>
        </p:nvSpPr>
        <p:spPr>
          <a:xfrm>
            <a:off x="6321981" y="1657565"/>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4"/>
          <p:cNvSpPr txBox="1">
            <a:spLocks noGrp="1"/>
          </p:cNvSpPr>
          <p:nvPr>
            <p:ph type="body" idx="4"/>
          </p:nvPr>
        </p:nvSpPr>
        <p:spPr>
          <a:xfrm>
            <a:off x="4019999" y="3336329"/>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4"/>
          <p:cNvSpPr txBox="1">
            <a:spLocks noGrp="1"/>
          </p:cNvSpPr>
          <p:nvPr>
            <p:ph type="body" idx="5"/>
          </p:nvPr>
        </p:nvSpPr>
        <p:spPr>
          <a:xfrm>
            <a:off x="6321981" y="3336331"/>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4"/>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ive Content and subhead">
  <p:cSld name="Five Content and subhea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484769" y="273845"/>
            <a:ext cx="8031900" cy="5511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15"/>
          <p:cNvSpPr txBox="1">
            <a:spLocks noGrp="1"/>
          </p:cNvSpPr>
          <p:nvPr>
            <p:ph type="body" idx="1"/>
          </p:nvPr>
        </p:nvSpPr>
        <p:spPr>
          <a:xfrm>
            <a:off x="483578" y="1009112"/>
            <a:ext cx="8031900" cy="55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b="0" i="0">
                <a:solidFill>
                  <a:schemeClr val="accent1"/>
                </a:solidFill>
                <a:latin typeface="IBM Plex Sans Light"/>
                <a:ea typeface="IBM Plex Sans Light"/>
                <a:cs typeface="IBM Plex Sans Light"/>
                <a:sym typeface="IBM Plex Sans Light"/>
              </a:defRPr>
            </a:lvl1pPr>
            <a:lvl2pPr marL="914400" lvl="1" indent="-2286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marL="1371600" lvl="2"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marL="1828800" lvl="3"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marL="2286000" lvl="4" indent="-2286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15"/>
          <p:cNvSpPr txBox="1">
            <a:spLocks noGrp="1"/>
          </p:cNvSpPr>
          <p:nvPr>
            <p:ph type="body" idx="2"/>
          </p:nvPr>
        </p:nvSpPr>
        <p:spPr>
          <a:xfrm>
            <a:off x="483578" y="1657561"/>
            <a:ext cx="3429000" cy="2917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5"/>
          <p:cNvSpPr txBox="1">
            <a:spLocks noGrp="1"/>
          </p:cNvSpPr>
          <p:nvPr>
            <p:ph type="body" idx="3"/>
          </p:nvPr>
        </p:nvSpPr>
        <p:spPr>
          <a:xfrm>
            <a:off x="4019404" y="1657565"/>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15"/>
          <p:cNvSpPr txBox="1">
            <a:spLocks noGrp="1"/>
          </p:cNvSpPr>
          <p:nvPr>
            <p:ph type="body" idx="4"/>
          </p:nvPr>
        </p:nvSpPr>
        <p:spPr>
          <a:xfrm>
            <a:off x="6320790" y="1657565"/>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15"/>
          <p:cNvSpPr txBox="1">
            <a:spLocks noGrp="1"/>
          </p:cNvSpPr>
          <p:nvPr>
            <p:ph type="body" idx="5"/>
          </p:nvPr>
        </p:nvSpPr>
        <p:spPr>
          <a:xfrm>
            <a:off x="4019404" y="3336331"/>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15"/>
          <p:cNvSpPr txBox="1">
            <a:spLocks noGrp="1"/>
          </p:cNvSpPr>
          <p:nvPr>
            <p:ph type="body" idx="6"/>
          </p:nvPr>
        </p:nvSpPr>
        <p:spPr>
          <a:xfrm>
            <a:off x="6320790" y="3336331"/>
            <a:ext cx="2194500" cy="12390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1400"/>
              <a:buNone/>
              <a:defRPr/>
            </a:lvl1pPr>
            <a:lvl2pPr marL="914400" lvl="1" indent="-228600" algn="ctr">
              <a:lnSpc>
                <a:spcPct val="90000"/>
              </a:lnSpc>
              <a:spcBef>
                <a:spcPts val="400"/>
              </a:spcBef>
              <a:spcAft>
                <a:spcPts val="0"/>
              </a:spcAft>
              <a:buSzPts val="1400"/>
              <a:buNone/>
              <a:defRPr/>
            </a:lvl2pPr>
            <a:lvl3pPr marL="1371600" lvl="2" indent="-228600" algn="ctr">
              <a:lnSpc>
                <a:spcPct val="90000"/>
              </a:lnSpc>
              <a:spcBef>
                <a:spcPts val="400"/>
              </a:spcBef>
              <a:spcAft>
                <a:spcPts val="0"/>
              </a:spcAft>
              <a:buSzPts val="1200"/>
              <a:buNone/>
              <a:defRPr/>
            </a:lvl3pPr>
            <a:lvl4pPr marL="1828800" lvl="3" indent="-228600" algn="ctr">
              <a:lnSpc>
                <a:spcPct val="90000"/>
              </a:lnSpc>
              <a:spcBef>
                <a:spcPts val="400"/>
              </a:spcBef>
              <a:spcAft>
                <a:spcPts val="0"/>
              </a:spcAft>
              <a:buSzPts val="1200"/>
              <a:buNone/>
              <a:defRPr/>
            </a:lvl4pPr>
            <a:lvl5pPr marL="2286000" lvl="4" indent="-228600" algn="ct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5"/>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Subhead">
  <p:cSld name="Two Content, Subhea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84769" y="273845"/>
            <a:ext cx="8031900" cy="5511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16"/>
          <p:cNvSpPr txBox="1">
            <a:spLocks noGrp="1"/>
          </p:cNvSpPr>
          <p:nvPr>
            <p:ph type="body" idx="1"/>
          </p:nvPr>
        </p:nvSpPr>
        <p:spPr>
          <a:xfrm>
            <a:off x="483578" y="1009112"/>
            <a:ext cx="8031900" cy="55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b="0" i="0">
                <a:solidFill>
                  <a:schemeClr val="accent1"/>
                </a:solidFill>
                <a:latin typeface="IBM Plex Sans Light"/>
                <a:ea typeface="IBM Plex Sans Light"/>
                <a:cs typeface="IBM Plex Sans Light"/>
                <a:sym typeface="IBM Plex Sans Light"/>
              </a:defRPr>
            </a:lvl1pPr>
            <a:lvl2pPr marL="914400" lvl="1" indent="-2286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marL="1371600" lvl="2"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marL="1828800" lvl="3"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marL="2286000" lvl="4" indent="-2286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6"/>
          <p:cNvSpPr txBox="1">
            <a:spLocks noGrp="1"/>
          </p:cNvSpPr>
          <p:nvPr>
            <p:ph type="body" idx="2"/>
          </p:nvPr>
        </p:nvSpPr>
        <p:spPr>
          <a:xfrm>
            <a:off x="483577" y="1744377"/>
            <a:ext cx="3886200" cy="2888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16"/>
          <p:cNvSpPr txBox="1">
            <a:spLocks noGrp="1"/>
          </p:cNvSpPr>
          <p:nvPr>
            <p:ph type="body" idx="3"/>
          </p:nvPr>
        </p:nvSpPr>
        <p:spPr>
          <a:xfrm>
            <a:off x="4629150" y="1744377"/>
            <a:ext cx="3886200" cy="2888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16"/>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17"/>
          <p:cNvSpPr txBox="1">
            <a:spLocks noGrp="1"/>
          </p:cNvSpPr>
          <p:nvPr>
            <p:ph type="body" idx="1"/>
          </p:nvPr>
        </p:nvSpPr>
        <p:spPr>
          <a:xfrm>
            <a:off x="483579"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SzPts val="1800"/>
              <a:buNone/>
              <a:defRPr sz="1800" b="1"/>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9" name="Google Shape;109;p17"/>
          <p:cNvSpPr txBox="1">
            <a:spLocks noGrp="1"/>
          </p:cNvSpPr>
          <p:nvPr>
            <p:ph type="body" idx="2"/>
          </p:nvPr>
        </p:nvSpPr>
        <p:spPr>
          <a:xfrm>
            <a:off x="483579"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0" name="Google Shape;110;p17"/>
          <p:cNvSpPr txBox="1">
            <a:spLocks noGrp="1"/>
          </p:cNvSpPr>
          <p:nvPr>
            <p:ph type="body" idx="3"/>
          </p:nvPr>
        </p:nvSpPr>
        <p:spPr>
          <a:xfrm>
            <a:off x="4629152"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SzPts val="1800"/>
              <a:buNone/>
              <a:defRPr sz="1800" b="1"/>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p17"/>
          <p:cNvSpPr txBox="1">
            <a:spLocks noGrp="1"/>
          </p:cNvSpPr>
          <p:nvPr>
            <p:ph type="body" idx="4"/>
          </p:nvPr>
        </p:nvSpPr>
        <p:spPr>
          <a:xfrm>
            <a:off x="4629152"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17"/>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483578" y="273844"/>
            <a:ext cx="80319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18"/>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6"/>
        <p:cNvGrpSpPr/>
        <p:nvPr/>
      </p:nvGrpSpPr>
      <p:grpSpPr>
        <a:xfrm>
          <a:off x="0" y="0"/>
          <a:ext cx="0" cy="0"/>
          <a:chOff x="0" y="0"/>
          <a:chExt cx="0" cy="0"/>
        </a:xfrm>
      </p:grpSpPr>
      <p:sp>
        <p:nvSpPr>
          <p:cNvPr id="117" name="Google Shape;117;p19"/>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18"/>
        <p:cNvGrpSpPr/>
        <p:nvPr/>
      </p:nvGrpSpPr>
      <p:grpSpPr>
        <a:xfrm>
          <a:off x="0" y="0"/>
          <a:ext cx="0" cy="0"/>
          <a:chOff x="0" y="0"/>
          <a:chExt cx="0" cy="0"/>
        </a:xfrm>
      </p:grpSpPr>
      <p:sp>
        <p:nvSpPr>
          <p:cNvPr id="119" name="Google Shape;119;p2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pic>
        <p:nvPicPr>
          <p:cNvPr id="17" name="Google Shape;17;p3" descr="A statue of a person riding a horse&#10;&#10;Description automatically generated with medium confidence"/>
          <p:cNvPicPr preferRelativeResize="0"/>
          <p:nvPr/>
        </p:nvPicPr>
        <p:blipFill rotWithShape="1">
          <a:blip r:embed="rId2">
            <a:alphaModFix/>
          </a:blip>
          <a:srcRect l="16253"/>
          <a:stretch/>
        </p:blipFill>
        <p:spPr>
          <a:xfrm>
            <a:off x="1" y="0"/>
            <a:ext cx="6477255" cy="5143500"/>
          </a:xfrm>
          <a:prstGeom prst="rect">
            <a:avLst/>
          </a:prstGeom>
          <a:noFill/>
          <a:ln>
            <a:noFill/>
          </a:ln>
        </p:spPr>
      </p:pic>
      <p:pic>
        <p:nvPicPr>
          <p:cNvPr id="18" name="Google Shape;18;p3" descr="A picture containing shape&#10;&#10;Description automatically generated"/>
          <p:cNvPicPr preferRelativeResize="0"/>
          <p:nvPr/>
        </p:nvPicPr>
        <p:blipFill rotWithShape="1">
          <a:blip r:embed="rId3">
            <a:alphaModFix/>
          </a:blip>
          <a:srcRect/>
          <a:stretch/>
        </p:blipFill>
        <p:spPr>
          <a:xfrm>
            <a:off x="223838" y="0"/>
            <a:ext cx="8920160" cy="5143499"/>
          </a:xfrm>
          <a:prstGeom prst="rect">
            <a:avLst/>
          </a:prstGeom>
          <a:noFill/>
          <a:ln>
            <a:noFill/>
          </a:ln>
        </p:spPr>
      </p:pic>
      <p:sp>
        <p:nvSpPr>
          <p:cNvPr id="19" name="Google Shape;19;p3"/>
          <p:cNvSpPr txBox="1">
            <a:spLocks noGrp="1"/>
          </p:cNvSpPr>
          <p:nvPr>
            <p:ph type="ctrTitle"/>
          </p:nvPr>
        </p:nvSpPr>
        <p:spPr>
          <a:xfrm>
            <a:off x="4743452" y="1878691"/>
            <a:ext cx="3904500" cy="1546200"/>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4100"/>
              <a:buFont typeface="Saira Condensed Light"/>
              <a:buNone/>
              <a:defRPr sz="4100" b="0" i="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 name="Google Shape;20;p3"/>
          <p:cNvSpPr txBox="1">
            <a:spLocks noGrp="1"/>
          </p:cNvSpPr>
          <p:nvPr>
            <p:ph type="subTitle" idx="1"/>
          </p:nvPr>
        </p:nvSpPr>
        <p:spPr>
          <a:xfrm>
            <a:off x="4962526" y="3443527"/>
            <a:ext cx="3685500" cy="7011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SzPts val="1500"/>
              <a:buNone/>
              <a:defRPr sz="1500" b="0" i="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 name="Google Shape;21;p3"/>
          <p:cNvSpPr txBox="1">
            <a:spLocks noGrp="1"/>
          </p:cNvSpPr>
          <p:nvPr>
            <p:ph type="body" idx="2"/>
          </p:nvPr>
        </p:nvSpPr>
        <p:spPr>
          <a:xfrm>
            <a:off x="5095876" y="4267564"/>
            <a:ext cx="3552000" cy="316800"/>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SzPts val="1400"/>
              <a:buNone/>
              <a:defRPr sz="1400" b="1" i="0">
                <a:solidFill>
                  <a:schemeClr val="lt1"/>
                </a:solidFill>
                <a:latin typeface="IBM Plex Sans SemiBold"/>
                <a:ea typeface="IBM Plex Sans SemiBold"/>
                <a:cs typeface="IBM Plex Sans SemiBold"/>
                <a:sym typeface="IBM Plex Sans SemiBold"/>
              </a:defRPr>
            </a:lvl1pPr>
            <a:lvl2pPr marL="914400" lvl="1" indent="-228600" algn="r">
              <a:lnSpc>
                <a:spcPct val="90000"/>
              </a:lnSpc>
              <a:spcBef>
                <a:spcPts val="400"/>
              </a:spcBef>
              <a:spcAft>
                <a:spcPts val="0"/>
              </a:spcAft>
              <a:buSzPts val="1400"/>
              <a:buNone/>
              <a:defRPr/>
            </a:lvl2pPr>
            <a:lvl3pPr marL="1371600" lvl="2" indent="-228600" algn="r">
              <a:lnSpc>
                <a:spcPct val="90000"/>
              </a:lnSpc>
              <a:spcBef>
                <a:spcPts val="400"/>
              </a:spcBef>
              <a:spcAft>
                <a:spcPts val="0"/>
              </a:spcAft>
              <a:buSzPts val="1200"/>
              <a:buNone/>
              <a:defRPr/>
            </a:lvl3pPr>
            <a:lvl4pPr marL="1828800" lvl="3" indent="-228600" algn="r">
              <a:lnSpc>
                <a:spcPct val="90000"/>
              </a:lnSpc>
              <a:spcBef>
                <a:spcPts val="400"/>
              </a:spcBef>
              <a:spcAft>
                <a:spcPts val="0"/>
              </a:spcAft>
              <a:buSzPts val="1200"/>
              <a:buNone/>
              <a:defRPr/>
            </a:lvl4pPr>
            <a:lvl5pPr marL="2286000" lvl="4" indent="-228600" algn="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 name="Google Shape;22;p3"/>
          <p:cNvSpPr txBox="1">
            <a:spLocks noGrp="1"/>
          </p:cNvSpPr>
          <p:nvPr>
            <p:ph type="dt" idx="10"/>
          </p:nvPr>
        </p:nvSpPr>
        <p:spPr>
          <a:xfrm>
            <a:off x="7804702" y="4756525"/>
            <a:ext cx="843300" cy="184800"/>
          </a:xfrm>
          <a:prstGeom prst="rect">
            <a:avLst/>
          </a:prstGeom>
          <a:solidFill>
            <a:schemeClr val="accent1"/>
          </a:solidFill>
          <a:ln>
            <a:noFill/>
          </a:ln>
        </p:spPr>
        <p:txBody>
          <a:bodyPr spcFirstLastPara="1" wrap="square" lIns="68575" tIns="34275" rIns="68575" bIns="34275" anchor="t" anchorCtr="0">
            <a:spAutoFit/>
          </a:bodyPr>
          <a:lstStyle>
            <a:lvl1pPr marR="0" lvl="0" algn="r" rtl="0">
              <a:spcBef>
                <a:spcPts val="0"/>
              </a:spcBef>
              <a:spcAft>
                <a:spcPts val="0"/>
              </a:spcAft>
              <a:buSzPts val="1100"/>
              <a:buNone/>
              <a:defRPr sz="800" b="1" i="0" u="none" strike="noStrike" cap="none">
                <a:solidFill>
                  <a:schemeClr val="lt1"/>
                </a:solidFill>
                <a:latin typeface="IBM Plex Sans"/>
                <a:ea typeface="IBM Plex Sans"/>
                <a:cs typeface="IBM Plex Sans"/>
                <a:sym typeface="IBM Plex Sans"/>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0"/>
        <p:cNvGrpSpPr/>
        <p:nvPr/>
      </p:nvGrpSpPr>
      <p:grpSpPr>
        <a:xfrm>
          <a:off x="0" y="0"/>
          <a:ext cx="0" cy="0"/>
          <a:chOff x="0" y="0"/>
          <a:chExt cx="0" cy="0"/>
        </a:xfrm>
      </p:grpSpPr>
      <p:sp>
        <p:nvSpPr>
          <p:cNvPr id="121" name="Google Shape;121;p21"/>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1"/>
          <p:cNvSpPr txBox="1">
            <a:spLocks noGrp="1"/>
          </p:cNvSpPr>
          <p:nvPr>
            <p:ph type="body" idx="1"/>
          </p:nvPr>
        </p:nvSpPr>
        <p:spPr>
          <a:xfrm>
            <a:off x="3887391" y="740571"/>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SzPts val="2400"/>
              <a:buChar char="▪"/>
              <a:defRPr sz="2400"/>
            </a:lvl1pPr>
            <a:lvl2pPr marL="914400" lvl="1" indent="-361950" algn="l">
              <a:lnSpc>
                <a:spcPct val="90000"/>
              </a:lnSpc>
              <a:spcBef>
                <a:spcPts val="400"/>
              </a:spcBef>
              <a:spcAft>
                <a:spcPts val="0"/>
              </a:spcAft>
              <a:buSzPts val="2100"/>
              <a:buChar char="-"/>
              <a:defRPr sz="2100"/>
            </a:lvl2pPr>
            <a:lvl3pPr marL="1371600" lvl="2" indent="-342900" algn="l">
              <a:lnSpc>
                <a:spcPct val="90000"/>
              </a:lnSpc>
              <a:spcBef>
                <a:spcPts val="400"/>
              </a:spcBef>
              <a:spcAft>
                <a:spcPts val="0"/>
              </a:spcAft>
              <a:buSzPts val="1800"/>
              <a:buChar char="-"/>
              <a:defRPr sz="1800"/>
            </a:lvl3pPr>
            <a:lvl4pPr marL="1828800" lvl="3" indent="-323850" algn="l">
              <a:lnSpc>
                <a:spcPct val="90000"/>
              </a:lnSpc>
              <a:spcBef>
                <a:spcPts val="400"/>
              </a:spcBef>
              <a:spcAft>
                <a:spcPts val="0"/>
              </a:spcAft>
              <a:buSzPts val="1500"/>
              <a:buChar char="-"/>
              <a:defRPr sz="1500"/>
            </a:lvl4pPr>
            <a:lvl5pPr marL="2286000" lvl="4" indent="-323850" algn="l">
              <a:lnSpc>
                <a:spcPct val="90000"/>
              </a:lnSpc>
              <a:spcBef>
                <a:spcPts val="400"/>
              </a:spcBef>
              <a:spcAft>
                <a:spcPts val="0"/>
              </a:spcAft>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3" name="Google Shape;123;p21"/>
          <p:cNvSpPr txBox="1">
            <a:spLocks noGrp="1"/>
          </p:cNvSpPr>
          <p:nvPr>
            <p:ph type="body" idx="2"/>
          </p:nvPr>
        </p:nvSpPr>
        <p:spPr>
          <a:xfrm>
            <a:off x="483580" y="1543052"/>
            <a:ext cx="30954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200"/>
              <a:buNone/>
              <a:defRPr sz="1200"/>
            </a:lvl1pPr>
            <a:lvl2pPr marL="914400" lvl="1" indent="-228600" algn="l">
              <a:lnSpc>
                <a:spcPct val="90000"/>
              </a:lnSpc>
              <a:spcBef>
                <a:spcPts val="400"/>
              </a:spcBef>
              <a:spcAft>
                <a:spcPts val="0"/>
              </a:spcAft>
              <a:buSzPts val="1100"/>
              <a:buNone/>
              <a:defRPr sz="1100"/>
            </a:lvl2pPr>
            <a:lvl3pPr marL="1371600" lvl="2" indent="-228600" algn="l">
              <a:lnSpc>
                <a:spcPct val="90000"/>
              </a:lnSpc>
              <a:spcBef>
                <a:spcPts val="400"/>
              </a:spcBef>
              <a:spcAft>
                <a:spcPts val="0"/>
              </a:spcAft>
              <a:buSzPts val="900"/>
              <a:buNone/>
              <a:defRPr sz="900"/>
            </a:lvl3pPr>
            <a:lvl4pPr marL="1828800" lvl="3" indent="-228600" algn="l">
              <a:lnSpc>
                <a:spcPct val="90000"/>
              </a:lnSpc>
              <a:spcBef>
                <a:spcPts val="400"/>
              </a:spcBef>
              <a:spcAft>
                <a:spcPts val="0"/>
              </a:spcAft>
              <a:buSzPts val="800"/>
              <a:buNone/>
              <a:defRPr sz="800"/>
            </a:lvl4pPr>
            <a:lvl5pPr marL="2286000" lvl="4" indent="-228600" algn="l">
              <a:lnSpc>
                <a:spcPct val="9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4" name="Google Shape;124;p21"/>
          <p:cNvSpPr txBox="1">
            <a:spLocks noGrp="1"/>
          </p:cNvSpPr>
          <p:nvPr>
            <p:ph type="title"/>
          </p:nvPr>
        </p:nvSpPr>
        <p:spPr>
          <a:xfrm>
            <a:off x="483580" y="342900"/>
            <a:ext cx="30954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483580" y="342900"/>
            <a:ext cx="30954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22"/>
          <p:cNvSpPr txBox="1">
            <a:spLocks noGrp="1"/>
          </p:cNvSpPr>
          <p:nvPr>
            <p:ph type="body" idx="1"/>
          </p:nvPr>
        </p:nvSpPr>
        <p:spPr>
          <a:xfrm>
            <a:off x="483580" y="1543052"/>
            <a:ext cx="30954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200"/>
              <a:buNone/>
              <a:defRPr sz="1200"/>
            </a:lvl1pPr>
            <a:lvl2pPr marL="914400" lvl="1" indent="-228600" algn="l">
              <a:lnSpc>
                <a:spcPct val="90000"/>
              </a:lnSpc>
              <a:spcBef>
                <a:spcPts val="400"/>
              </a:spcBef>
              <a:spcAft>
                <a:spcPts val="0"/>
              </a:spcAft>
              <a:buSzPts val="1100"/>
              <a:buNone/>
              <a:defRPr sz="1100"/>
            </a:lvl2pPr>
            <a:lvl3pPr marL="1371600" lvl="2" indent="-228600" algn="l">
              <a:lnSpc>
                <a:spcPct val="90000"/>
              </a:lnSpc>
              <a:spcBef>
                <a:spcPts val="400"/>
              </a:spcBef>
              <a:spcAft>
                <a:spcPts val="0"/>
              </a:spcAft>
              <a:buSzPts val="900"/>
              <a:buNone/>
              <a:defRPr sz="900"/>
            </a:lvl3pPr>
            <a:lvl4pPr marL="1828800" lvl="3" indent="-228600" algn="l">
              <a:lnSpc>
                <a:spcPct val="90000"/>
              </a:lnSpc>
              <a:spcBef>
                <a:spcPts val="400"/>
              </a:spcBef>
              <a:spcAft>
                <a:spcPts val="0"/>
              </a:spcAft>
              <a:buSzPts val="800"/>
              <a:buNone/>
              <a:defRPr sz="800"/>
            </a:lvl4pPr>
            <a:lvl5pPr marL="2286000" lvl="4" indent="-228600" algn="l">
              <a:lnSpc>
                <a:spcPct val="9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8" name="Google Shape;128;p22"/>
          <p:cNvSpPr>
            <a:spLocks noGrp="1"/>
          </p:cNvSpPr>
          <p:nvPr>
            <p:ph type="pic" idx="2"/>
          </p:nvPr>
        </p:nvSpPr>
        <p:spPr>
          <a:xfrm>
            <a:off x="3887391" y="740571"/>
            <a:ext cx="4629300" cy="3655200"/>
          </a:xfrm>
          <a:prstGeom prst="rect">
            <a:avLst/>
          </a:prstGeom>
          <a:noFill/>
          <a:ln>
            <a:noFill/>
          </a:ln>
        </p:spPr>
      </p:sp>
      <p:sp>
        <p:nvSpPr>
          <p:cNvPr id="129" name="Google Shape;129;p22"/>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83578" y="273844"/>
            <a:ext cx="80319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2" name="Google Shape;132;p23"/>
          <p:cNvSpPr txBox="1">
            <a:spLocks noGrp="1"/>
          </p:cNvSpPr>
          <p:nvPr>
            <p:ph type="body" idx="1"/>
          </p:nvPr>
        </p:nvSpPr>
        <p:spPr>
          <a:xfrm rot="5400000">
            <a:off x="2911202" y="-1058531"/>
            <a:ext cx="3176400" cy="8031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rot="5400000">
            <a:off x="5350052" y="1467545"/>
            <a:ext cx="4359000" cy="19716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5" name="Google Shape;135;p24"/>
          <p:cNvSpPr txBox="1">
            <a:spLocks noGrp="1"/>
          </p:cNvSpPr>
          <p:nvPr>
            <p:ph type="body" idx="1"/>
          </p:nvPr>
        </p:nvSpPr>
        <p:spPr>
          <a:xfrm rot="5400000">
            <a:off x="1277025" y="-519505"/>
            <a:ext cx="4359000" cy="5945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136"/>
        <p:cNvGrpSpPr/>
        <p:nvPr/>
      </p:nvGrpSpPr>
      <p:grpSpPr>
        <a:xfrm>
          <a:off x="0" y="0"/>
          <a:ext cx="0" cy="0"/>
          <a:chOff x="0" y="0"/>
          <a:chExt cx="0" cy="0"/>
        </a:xfrm>
      </p:grpSpPr>
      <p:grpSp>
        <p:nvGrpSpPr>
          <p:cNvPr id="137" name="Google Shape;137;p25"/>
          <p:cNvGrpSpPr/>
          <p:nvPr/>
        </p:nvGrpSpPr>
        <p:grpSpPr>
          <a:xfrm>
            <a:off x="7343003" y="3409675"/>
            <a:ext cx="1691422" cy="1732548"/>
            <a:chOff x="7343003" y="3409675"/>
            <a:chExt cx="1691422" cy="1732548"/>
          </a:xfrm>
        </p:grpSpPr>
        <p:grpSp>
          <p:nvGrpSpPr>
            <p:cNvPr id="138" name="Google Shape;138;p25"/>
            <p:cNvGrpSpPr/>
            <p:nvPr/>
          </p:nvGrpSpPr>
          <p:grpSpPr>
            <a:xfrm>
              <a:off x="7343003" y="4453711"/>
              <a:ext cx="316800" cy="688513"/>
              <a:chOff x="7343003" y="4453711"/>
              <a:chExt cx="316800" cy="688513"/>
            </a:xfrm>
          </p:grpSpPr>
          <p:sp>
            <p:nvSpPr>
              <p:cNvPr id="139" name="Google Shape;139;p25"/>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5"/>
            <p:cNvGrpSpPr/>
            <p:nvPr/>
          </p:nvGrpSpPr>
          <p:grpSpPr>
            <a:xfrm>
              <a:off x="7801210" y="4105700"/>
              <a:ext cx="316800" cy="1036523"/>
              <a:chOff x="7801210" y="4105700"/>
              <a:chExt cx="316800" cy="1036523"/>
            </a:xfrm>
          </p:grpSpPr>
          <p:sp>
            <p:nvSpPr>
              <p:cNvPr id="142" name="Google Shape;142;p2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25"/>
            <p:cNvGrpSpPr/>
            <p:nvPr/>
          </p:nvGrpSpPr>
          <p:grpSpPr>
            <a:xfrm>
              <a:off x="8259418" y="3757688"/>
              <a:ext cx="316800" cy="1384535"/>
              <a:chOff x="8259418" y="3757688"/>
              <a:chExt cx="316800" cy="1384535"/>
            </a:xfrm>
          </p:grpSpPr>
          <p:sp>
            <p:nvSpPr>
              <p:cNvPr id="146" name="Google Shape;146;p25"/>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5"/>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5"/>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5"/>
            <p:cNvGrpSpPr/>
            <p:nvPr/>
          </p:nvGrpSpPr>
          <p:grpSpPr>
            <a:xfrm>
              <a:off x="8717625" y="3409675"/>
              <a:ext cx="316800" cy="1732548"/>
              <a:chOff x="8717625" y="3409675"/>
              <a:chExt cx="316800" cy="1732548"/>
            </a:xfrm>
          </p:grpSpPr>
          <p:sp>
            <p:nvSpPr>
              <p:cNvPr id="151" name="Google Shape;151;p25"/>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25"/>
          <p:cNvGrpSpPr/>
          <p:nvPr/>
        </p:nvGrpSpPr>
        <p:grpSpPr>
          <a:xfrm>
            <a:off x="5043503" y="0"/>
            <a:ext cx="3814072" cy="3839102"/>
            <a:chOff x="5043503" y="0"/>
            <a:chExt cx="3814072" cy="3839102"/>
          </a:xfrm>
        </p:grpSpPr>
        <p:sp>
          <p:nvSpPr>
            <p:cNvPr id="157" name="Google Shape;157;p25"/>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5"/>
            <p:cNvGrpSpPr/>
            <p:nvPr/>
          </p:nvGrpSpPr>
          <p:grpSpPr>
            <a:xfrm>
              <a:off x="7647812" y="2704283"/>
              <a:ext cx="635219" cy="635219"/>
              <a:chOff x="6725724" y="2701260"/>
              <a:chExt cx="1208101" cy="1208100"/>
            </a:xfrm>
          </p:grpSpPr>
          <p:sp>
            <p:nvSpPr>
              <p:cNvPr id="160" name="Google Shape;160;p25"/>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5"/>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5"/>
            <p:cNvGrpSpPr/>
            <p:nvPr/>
          </p:nvGrpSpPr>
          <p:grpSpPr>
            <a:xfrm>
              <a:off x="7952720" y="179238"/>
              <a:ext cx="873165" cy="873003"/>
              <a:chOff x="7754428" y="208725"/>
              <a:chExt cx="541800" cy="541800"/>
            </a:xfrm>
          </p:grpSpPr>
          <p:sp>
            <p:nvSpPr>
              <p:cNvPr id="165" name="Google Shape;165;p25"/>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5"/>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5"/>
          <p:cNvSpPr txBox="1">
            <a:spLocks noGrp="1"/>
          </p:cNvSpPr>
          <p:nvPr>
            <p:ph type="ctrTitle"/>
          </p:nvPr>
        </p:nvSpPr>
        <p:spPr>
          <a:xfrm>
            <a:off x="824000" y="1613813"/>
            <a:ext cx="4255500" cy="1872900"/>
          </a:xfrm>
          <a:prstGeom prst="rect">
            <a:avLst/>
          </a:prstGeom>
        </p:spPr>
        <p:txBody>
          <a:bodyPr spcFirstLastPara="1" wrap="square" lIns="68575" tIns="34275" rIns="68575" bIns="3427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4" name="Google Shape;174;p25"/>
          <p:cNvSpPr txBox="1">
            <a:spLocks noGrp="1"/>
          </p:cNvSpPr>
          <p:nvPr>
            <p:ph type="subTitle" idx="1"/>
          </p:nvPr>
        </p:nvSpPr>
        <p:spPr>
          <a:xfrm>
            <a:off x="824000" y="3596300"/>
            <a:ext cx="4255500" cy="695400"/>
          </a:xfrm>
          <a:prstGeom prst="rect">
            <a:avLst/>
          </a:prstGeom>
        </p:spPr>
        <p:txBody>
          <a:bodyPr spcFirstLastPara="1" wrap="square" lIns="68575" tIns="34275" rIns="68575" bIns="34275" anchor="t" anchorCtr="0">
            <a:normAutofit/>
          </a:bodyPr>
          <a:lstStyle>
            <a:lvl1pPr lvl="0" rtl="0">
              <a:lnSpc>
                <a:spcPct val="100000"/>
              </a:lnSpc>
              <a:spcBef>
                <a:spcPts val="800"/>
              </a:spcBef>
              <a:spcAft>
                <a:spcPts val="0"/>
              </a:spcAft>
              <a:buClr>
                <a:schemeClr val="lt1"/>
              </a:buClr>
              <a:buSzPts val="1600"/>
              <a:buNone/>
              <a:defRPr sz="1600">
                <a:solidFill>
                  <a:schemeClr val="lt1"/>
                </a:solidFill>
              </a:defRPr>
            </a:lvl1pPr>
            <a:lvl2pPr lvl="1" rtl="0">
              <a:lnSpc>
                <a:spcPct val="100000"/>
              </a:lnSpc>
              <a:spcBef>
                <a:spcPts val="400"/>
              </a:spcBef>
              <a:spcAft>
                <a:spcPts val="0"/>
              </a:spcAft>
              <a:buClr>
                <a:schemeClr val="lt1"/>
              </a:buClr>
              <a:buSzPts val="1600"/>
              <a:buNone/>
              <a:defRPr sz="1600">
                <a:solidFill>
                  <a:schemeClr val="lt1"/>
                </a:solidFill>
              </a:defRPr>
            </a:lvl2pPr>
            <a:lvl3pPr lvl="2" rtl="0">
              <a:lnSpc>
                <a:spcPct val="100000"/>
              </a:lnSpc>
              <a:spcBef>
                <a:spcPts val="400"/>
              </a:spcBef>
              <a:spcAft>
                <a:spcPts val="0"/>
              </a:spcAft>
              <a:buClr>
                <a:schemeClr val="lt1"/>
              </a:buClr>
              <a:buSzPts val="1600"/>
              <a:buNone/>
              <a:defRPr sz="1600">
                <a:solidFill>
                  <a:schemeClr val="lt1"/>
                </a:solidFill>
              </a:defRPr>
            </a:lvl3pPr>
            <a:lvl4pPr lvl="3" rtl="0">
              <a:lnSpc>
                <a:spcPct val="100000"/>
              </a:lnSpc>
              <a:spcBef>
                <a:spcPts val="400"/>
              </a:spcBef>
              <a:spcAft>
                <a:spcPts val="0"/>
              </a:spcAft>
              <a:buClr>
                <a:schemeClr val="lt1"/>
              </a:buClr>
              <a:buSzPts val="1600"/>
              <a:buNone/>
              <a:defRPr sz="1600">
                <a:solidFill>
                  <a:schemeClr val="lt1"/>
                </a:solidFill>
              </a:defRPr>
            </a:lvl4pPr>
            <a:lvl5pPr lvl="4" rtl="0">
              <a:lnSpc>
                <a:spcPct val="100000"/>
              </a:lnSpc>
              <a:spcBef>
                <a:spcPts val="400"/>
              </a:spcBef>
              <a:spcAft>
                <a:spcPts val="0"/>
              </a:spcAft>
              <a:buClr>
                <a:schemeClr val="lt1"/>
              </a:buClr>
              <a:buSzPts val="1600"/>
              <a:buNone/>
              <a:defRPr sz="1600">
                <a:solidFill>
                  <a:schemeClr val="lt1"/>
                </a:solidFill>
              </a:defRPr>
            </a:lvl5pPr>
            <a:lvl6pPr lvl="5" rtl="0">
              <a:lnSpc>
                <a:spcPct val="100000"/>
              </a:lnSpc>
              <a:spcBef>
                <a:spcPts val="400"/>
              </a:spcBef>
              <a:spcAft>
                <a:spcPts val="0"/>
              </a:spcAft>
              <a:buClr>
                <a:schemeClr val="lt1"/>
              </a:buClr>
              <a:buSzPts val="1600"/>
              <a:buNone/>
              <a:defRPr sz="1600">
                <a:solidFill>
                  <a:schemeClr val="lt1"/>
                </a:solidFill>
              </a:defRPr>
            </a:lvl6pPr>
            <a:lvl7pPr lvl="6" rtl="0">
              <a:lnSpc>
                <a:spcPct val="100000"/>
              </a:lnSpc>
              <a:spcBef>
                <a:spcPts val="400"/>
              </a:spcBef>
              <a:spcAft>
                <a:spcPts val="0"/>
              </a:spcAft>
              <a:buClr>
                <a:schemeClr val="lt1"/>
              </a:buClr>
              <a:buSzPts val="1600"/>
              <a:buNone/>
              <a:defRPr sz="1600">
                <a:solidFill>
                  <a:schemeClr val="lt1"/>
                </a:solidFill>
              </a:defRPr>
            </a:lvl7pPr>
            <a:lvl8pPr lvl="7" rtl="0">
              <a:lnSpc>
                <a:spcPct val="100000"/>
              </a:lnSpc>
              <a:spcBef>
                <a:spcPts val="400"/>
              </a:spcBef>
              <a:spcAft>
                <a:spcPts val="0"/>
              </a:spcAft>
              <a:buClr>
                <a:schemeClr val="lt1"/>
              </a:buClr>
              <a:buSzPts val="1600"/>
              <a:buNone/>
              <a:defRPr sz="1600">
                <a:solidFill>
                  <a:schemeClr val="lt1"/>
                </a:solidFill>
              </a:defRPr>
            </a:lvl8pPr>
            <a:lvl9pPr lvl="8" rtl="0">
              <a:lnSpc>
                <a:spcPct val="100000"/>
              </a:lnSpc>
              <a:spcBef>
                <a:spcPts val="400"/>
              </a:spcBef>
              <a:spcAft>
                <a:spcPts val="0"/>
              </a:spcAft>
              <a:buClr>
                <a:schemeClr val="lt1"/>
              </a:buClr>
              <a:buSzPts val="1600"/>
              <a:buNone/>
              <a:defRPr sz="1600">
                <a:solidFill>
                  <a:schemeClr val="lt1"/>
                </a:solidFill>
              </a:defRPr>
            </a:lvl9pPr>
          </a:lstStyle>
          <a:p>
            <a:endParaRPr/>
          </a:p>
        </p:txBody>
      </p:sp>
      <p:sp>
        <p:nvSpPr>
          <p:cNvPr id="175" name="Google Shape;175;p25"/>
          <p:cNvSpPr txBox="1">
            <a:spLocks noGrp="1"/>
          </p:cNvSpPr>
          <p:nvPr>
            <p:ph type="sldNum" idx="12"/>
          </p:nvPr>
        </p:nvSpPr>
        <p:spPr>
          <a:xfrm>
            <a:off x="8451046" y="4736976"/>
            <a:ext cx="548700" cy="393600"/>
          </a:xfrm>
          <a:prstGeom prst="rect">
            <a:avLst/>
          </a:prstGeom>
        </p:spPr>
        <p:txBody>
          <a:bodyPr spcFirstLastPara="1" wrap="square" lIns="68575" tIns="34275" rIns="68575" bIns="3427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6"/>
        <p:cNvGrpSpPr/>
        <p:nvPr/>
      </p:nvGrpSpPr>
      <p:grpSpPr>
        <a:xfrm>
          <a:off x="0" y="0"/>
          <a:ext cx="0" cy="0"/>
          <a:chOff x="0" y="0"/>
          <a:chExt cx="0" cy="0"/>
        </a:xfrm>
      </p:grpSpPr>
      <p:grpSp>
        <p:nvGrpSpPr>
          <p:cNvPr id="177" name="Google Shape;177;p26"/>
          <p:cNvGrpSpPr/>
          <p:nvPr/>
        </p:nvGrpSpPr>
        <p:grpSpPr>
          <a:xfrm>
            <a:off x="625966" y="299376"/>
            <a:ext cx="999312" cy="999312"/>
            <a:chOff x="348199" y="179450"/>
            <a:chExt cx="1116300" cy="1116300"/>
          </a:xfrm>
        </p:grpSpPr>
        <p:sp>
          <p:nvSpPr>
            <p:cNvPr id="178" name="Google Shape;178;p2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6"/>
          <p:cNvSpPr txBox="1">
            <a:spLocks noGrp="1"/>
          </p:cNvSpPr>
          <p:nvPr>
            <p:ph type="title"/>
          </p:nvPr>
        </p:nvSpPr>
        <p:spPr>
          <a:xfrm>
            <a:off x="1303800" y="598575"/>
            <a:ext cx="7030500" cy="999300"/>
          </a:xfrm>
          <a:prstGeom prst="rect">
            <a:avLst/>
          </a:prstGeom>
        </p:spPr>
        <p:txBody>
          <a:bodyPr spcFirstLastPara="1" wrap="square" lIns="68575" tIns="34275" rIns="68575" bIns="34275" anchor="t" anchorCtr="0">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1" name="Google Shape;181;p26"/>
          <p:cNvSpPr txBox="1">
            <a:spLocks noGrp="1"/>
          </p:cNvSpPr>
          <p:nvPr>
            <p:ph type="body" idx="1"/>
          </p:nvPr>
        </p:nvSpPr>
        <p:spPr>
          <a:xfrm>
            <a:off x="1303800" y="1990050"/>
            <a:ext cx="7030500" cy="2541600"/>
          </a:xfrm>
          <a:prstGeom prst="rect">
            <a:avLst/>
          </a:prstGeom>
        </p:spPr>
        <p:txBody>
          <a:bodyPr spcFirstLastPara="1" wrap="square" lIns="68575" tIns="34275" rIns="68575" bIns="34275" anchor="t" anchorCtr="0">
            <a:normAutofit/>
          </a:bodyPr>
          <a:lstStyle>
            <a:lvl1pPr marL="457200" lvl="0" indent="-317500" rtl="0">
              <a:spcBef>
                <a:spcPts val="800"/>
              </a:spcBef>
              <a:spcAft>
                <a:spcPts val="0"/>
              </a:spcAft>
              <a:buSzPts val="1400"/>
              <a:buChar char="▪"/>
              <a:defRPr/>
            </a:lvl1pPr>
            <a:lvl2pPr marL="914400" lvl="1" indent="-317500" rtl="0">
              <a:spcBef>
                <a:spcPts val="400"/>
              </a:spcBef>
              <a:spcAft>
                <a:spcPts val="0"/>
              </a:spcAft>
              <a:buSzPts val="1400"/>
              <a:buChar char="-"/>
              <a:defRPr/>
            </a:lvl2pPr>
            <a:lvl3pPr marL="1371600" lvl="2" indent="-304800" rtl="0">
              <a:spcBef>
                <a:spcPts val="400"/>
              </a:spcBef>
              <a:spcAft>
                <a:spcPts val="0"/>
              </a:spcAft>
              <a:buSzPts val="1200"/>
              <a:buChar char="-"/>
              <a:defRPr/>
            </a:lvl3pPr>
            <a:lvl4pPr marL="1828800" lvl="3" indent="-304800" rtl="0">
              <a:spcBef>
                <a:spcPts val="400"/>
              </a:spcBef>
              <a:spcAft>
                <a:spcPts val="0"/>
              </a:spcAft>
              <a:buSzPts val="1200"/>
              <a:buChar char="-"/>
              <a:defRPr/>
            </a:lvl4pPr>
            <a:lvl5pPr marL="2286000" lvl="4" indent="-298450" rtl="0">
              <a:spcBef>
                <a:spcPts val="400"/>
              </a:spcBef>
              <a:spcAft>
                <a:spcPts val="0"/>
              </a:spcAft>
              <a:buSzPts val="11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82" name="Google Shape;182;p26"/>
          <p:cNvSpPr txBox="1">
            <a:spLocks noGrp="1"/>
          </p:cNvSpPr>
          <p:nvPr>
            <p:ph type="sldNum" idx="12"/>
          </p:nvPr>
        </p:nvSpPr>
        <p:spPr>
          <a:xfrm>
            <a:off x="8451046" y="4736976"/>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 Custom Image">
  <p:cSld name="Title Slide - Custom Image">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l="103" r="14569"/>
          <a:stretch/>
        </p:blipFill>
        <p:spPr>
          <a:xfrm>
            <a:off x="-1525092" y="0"/>
            <a:ext cx="7794307" cy="5143501"/>
          </a:xfrm>
          <a:prstGeom prst="rect">
            <a:avLst/>
          </a:prstGeom>
          <a:noFill/>
          <a:ln>
            <a:noFill/>
          </a:ln>
        </p:spPr>
      </p:pic>
      <p:pic>
        <p:nvPicPr>
          <p:cNvPr id="25" name="Google Shape;25;p4" descr="A picture containing shape&#10;&#10;Description automatically generated"/>
          <p:cNvPicPr preferRelativeResize="0"/>
          <p:nvPr/>
        </p:nvPicPr>
        <p:blipFill rotWithShape="1">
          <a:blip r:embed="rId3">
            <a:alphaModFix/>
          </a:blip>
          <a:srcRect/>
          <a:stretch/>
        </p:blipFill>
        <p:spPr>
          <a:xfrm>
            <a:off x="223837" y="0"/>
            <a:ext cx="8920160" cy="5143499"/>
          </a:xfrm>
          <a:prstGeom prst="rect">
            <a:avLst/>
          </a:prstGeom>
          <a:noFill/>
          <a:ln>
            <a:noFill/>
          </a:ln>
        </p:spPr>
      </p:pic>
      <p:sp>
        <p:nvSpPr>
          <p:cNvPr id="26" name="Google Shape;26;p4"/>
          <p:cNvSpPr txBox="1">
            <a:spLocks noGrp="1"/>
          </p:cNvSpPr>
          <p:nvPr>
            <p:ph type="ctrTitle"/>
          </p:nvPr>
        </p:nvSpPr>
        <p:spPr>
          <a:xfrm>
            <a:off x="4743452" y="1878691"/>
            <a:ext cx="3904500" cy="1546200"/>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4100"/>
              <a:buFont typeface="Saira Condensed Light"/>
              <a:buNone/>
              <a:defRPr sz="4100" b="0" i="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 name="Google Shape;27;p4"/>
          <p:cNvSpPr txBox="1">
            <a:spLocks noGrp="1"/>
          </p:cNvSpPr>
          <p:nvPr>
            <p:ph type="subTitle" idx="1"/>
          </p:nvPr>
        </p:nvSpPr>
        <p:spPr>
          <a:xfrm>
            <a:off x="4962526" y="3443527"/>
            <a:ext cx="3685500" cy="7011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800"/>
              </a:spcBef>
              <a:spcAft>
                <a:spcPts val="0"/>
              </a:spcAft>
              <a:buSzPts val="1500"/>
              <a:buNone/>
              <a:defRPr sz="1500" b="0" i="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8" name="Google Shape;28;p4"/>
          <p:cNvSpPr txBox="1">
            <a:spLocks noGrp="1"/>
          </p:cNvSpPr>
          <p:nvPr>
            <p:ph type="dt" idx="10"/>
          </p:nvPr>
        </p:nvSpPr>
        <p:spPr>
          <a:xfrm>
            <a:off x="7834520" y="4771639"/>
            <a:ext cx="813300" cy="184800"/>
          </a:xfrm>
          <a:prstGeom prst="rect">
            <a:avLst/>
          </a:prstGeom>
          <a:solidFill>
            <a:schemeClr val="accent1"/>
          </a:solidFill>
          <a:ln>
            <a:noFill/>
          </a:ln>
        </p:spPr>
        <p:txBody>
          <a:bodyPr spcFirstLastPara="1" wrap="square" lIns="68575" tIns="34275" rIns="68575" bIns="34275" anchor="t" anchorCtr="0">
            <a:spAutoFit/>
          </a:bodyPr>
          <a:lstStyle>
            <a:lvl1pPr marR="0" lvl="0" algn="r" rtl="0">
              <a:spcBef>
                <a:spcPts val="0"/>
              </a:spcBef>
              <a:spcAft>
                <a:spcPts val="0"/>
              </a:spcAft>
              <a:buSzPts val="1100"/>
              <a:buNone/>
              <a:defRPr sz="800" b="1" i="0" u="none" strike="noStrike" cap="none">
                <a:solidFill>
                  <a:schemeClr val="lt1"/>
                </a:solidFill>
                <a:latin typeface="IBM Plex Sans"/>
                <a:ea typeface="IBM Plex Sans"/>
                <a:cs typeface="IBM Plex Sans"/>
                <a:sym typeface="IBM Plex Sans"/>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body" idx="2"/>
          </p:nvPr>
        </p:nvSpPr>
        <p:spPr>
          <a:xfrm>
            <a:off x="5095876" y="4267564"/>
            <a:ext cx="3552000" cy="316800"/>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SzPts val="1400"/>
              <a:buNone/>
              <a:defRPr sz="1400" b="1" i="0">
                <a:solidFill>
                  <a:schemeClr val="lt1"/>
                </a:solidFill>
                <a:latin typeface="IBM Plex Sans SemiBold"/>
                <a:ea typeface="IBM Plex Sans SemiBold"/>
                <a:cs typeface="IBM Plex Sans SemiBold"/>
                <a:sym typeface="IBM Plex Sans SemiBold"/>
              </a:defRPr>
            </a:lvl1pPr>
            <a:lvl2pPr marL="914400" lvl="1" indent="-228600" algn="r">
              <a:lnSpc>
                <a:spcPct val="90000"/>
              </a:lnSpc>
              <a:spcBef>
                <a:spcPts val="400"/>
              </a:spcBef>
              <a:spcAft>
                <a:spcPts val="0"/>
              </a:spcAft>
              <a:buSzPts val="1400"/>
              <a:buNone/>
              <a:defRPr/>
            </a:lvl2pPr>
            <a:lvl3pPr marL="1371600" lvl="2" indent="-228600" algn="r">
              <a:lnSpc>
                <a:spcPct val="90000"/>
              </a:lnSpc>
              <a:spcBef>
                <a:spcPts val="400"/>
              </a:spcBef>
              <a:spcAft>
                <a:spcPts val="0"/>
              </a:spcAft>
              <a:buSzPts val="1200"/>
              <a:buNone/>
              <a:defRPr/>
            </a:lvl3pPr>
            <a:lvl4pPr marL="1828800" lvl="3" indent="-228600" algn="r">
              <a:lnSpc>
                <a:spcPct val="90000"/>
              </a:lnSpc>
              <a:spcBef>
                <a:spcPts val="400"/>
              </a:spcBef>
              <a:spcAft>
                <a:spcPts val="0"/>
              </a:spcAft>
              <a:buSzPts val="1200"/>
              <a:buNone/>
              <a:defRPr/>
            </a:lvl4pPr>
            <a:lvl5pPr marL="2286000" lvl="4" indent="-228600" algn="r">
              <a:lnSpc>
                <a:spcPct val="90000"/>
              </a:lnSpc>
              <a:spcBef>
                <a:spcPts val="400"/>
              </a:spcBef>
              <a:spcAft>
                <a:spcPts val="0"/>
              </a:spcAft>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 name="Google Shape;30;p4"/>
          <p:cNvSpPr txBox="1"/>
          <p:nvPr/>
        </p:nvSpPr>
        <p:spPr>
          <a:xfrm>
            <a:off x="684612" y="994268"/>
            <a:ext cx="3161700" cy="444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dk1"/>
                </a:solidFill>
                <a:latin typeface="IBM Plex Sans"/>
                <a:ea typeface="IBM Plex Sans"/>
                <a:cs typeface="IBM Plex Sans"/>
                <a:sym typeface="IBM Plex Sans"/>
              </a:rPr>
              <a:t>INSTRUCTIONS TO REPLACE IMAGE:</a:t>
            </a:r>
            <a:endParaRPr sz="1100"/>
          </a:p>
          <a:p>
            <a:pPr marL="0" marR="0" lvl="0" indent="0" algn="l" rtl="0">
              <a:spcBef>
                <a:spcPts val="0"/>
              </a:spcBef>
              <a:spcAft>
                <a:spcPts val="0"/>
              </a:spcAft>
              <a:buNone/>
            </a:pPr>
            <a:endParaRPr sz="1400" b="1">
              <a:solidFill>
                <a:schemeClr val="dk1"/>
              </a:solidFill>
              <a:latin typeface="IBM Plex Sans"/>
              <a:ea typeface="IBM Plex Sans"/>
              <a:cs typeface="IBM Plex Sans"/>
              <a:sym typeface="IBM Plex Sans"/>
            </a:endParaRPr>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Go to View&gt;Slide Master</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Locate this layout and duplicate it</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Right-click the orange circle on the far-left side of this image</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Scroll to “Change Picture”</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Select “From File” (note that your version of PowerPoint may use different menu language)</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Select desired image</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Resize and crop image as necessary</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Make sure image is sent to back (right click on image)</a:t>
            </a:r>
            <a:endParaRPr sz="1100"/>
          </a:p>
          <a:p>
            <a:pPr marL="254000" marR="0" lvl="0" indent="-260350" algn="l" rtl="0">
              <a:lnSpc>
                <a:spcPct val="150000"/>
              </a:lnSpc>
              <a:spcBef>
                <a:spcPts val="0"/>
              </a:spcBef>
              <a:spcAft>
                <a:spcPts val="0"/>
              </a:spcAft>
              <a:buClr>
                <a:schemeClr val="dk1"/>
              </a:buClr>
              <a:buSzPts val="1100"/>
              <a:buFont typeface="Calibri"/>
              <a:buAutoNum type="arabicPeriod"/>
            </a:pPr>
            <a:r>
              <a:rPr lang="en" sz="1100" b="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pic>
        <p:nvPicPr>
          <p:cNvPr id="32" name="Google Shape;32;p5" descr="A body of water with buildings along it&#10;&#10;Description automatically generated with medium confidence"/>
          <p:cNvPicPr preferRelativeResize="0"/>
          <p:nvPr/>
        </p:nvPicPr>
        <p:blipFill rotWithShape="1">
          <a:blip r:embed="rId2">
            <a:alphaModFix/>
          </a:blip>
          <a:srcRect/>
          <a:stretch/>
        </p:blipFill>
        <p:spPr>
          <a:xfrm>
            <a:off x="0" y="0"/>
            <a:ext cx="9067800" cy="5143500"/>
          </a:xfrm>
          <a:prstGeom prst="rect">
            <a:avLst/>
          </a:prstGeom>
          <a:noFill/>
          <a:ln>
            <a:noFill/>
          </a:ln>
        </p:spPr>
      </p:pic>
      <p:pic>
        <p:nvPicPr>
          <p:cNvPr id="33" name="Google Shape;33;p5" descr="A picture containing shape&#10;&#10;Description automatically generated"/>
          <p:cNvPicPr preferRelativeResize="0"/>
          <p:nvPr/>
        </p:nvPicPr>
        <p:blipFill rotWithShape="1">
          <a:blip r:embed="rId3">
            <a:alphaModFix/>
          </a:blip>
          <a:srcRect/>
          <a:stretch/>
        </p:blipFill>
        <p:spPr>
          <a:xfrm>
            <a:off x="223838" y="0"/>
            <a:ext cx="8920160" cy="5143499"/>
          </a:xfrm>
          <a:prstGeom prst="rect">
            <a:avLst/>
          </a:prstGeom>
          <a:noFill/>
          <a:ln>
            <a:noFill/>
          </a:ln>
        </p:spPr>
      </p:pic>
      <p:sp>
        <p:nvSpPr>
          <p:cNvPr id="34" name="Google Shape;34;p5"/>
          <p:cNvSpPr txBox="1">
            <a:spLocks noGrp="1"/>
          </p:cNvSpPr>
          <p:nvPr>
            <p:ph type="title"/>
          </p:nvPr>
        </p:nvSpPr>
        <p:spPr>
          <a:xfrm>
            <a:off x="4963030" y="730528"/>
            <a:ext cx="3684900" cy="3190800"/>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 name="Google Shape;35;p5"/>
          <p:cNvSpPr txBox="1">
            <a:spLocks noGrp="1"/>
          </p:cNvSpPr>
          <p:nvPr>
            <p:ph type="body" idx="1"/>
          </p:nvPr>
        </p:nvSpPr>
        <p:spPr>
          <a:xfrm>
            <a:off x="5143502" y="4046224"/>
            <a:ext cx="3504600" cy="698700"/>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SzPts val="1500"/>
              <a:buNone/>
              <a:defRPr sz="1500" b="0" i="0">
                <a:solidFill>
                  <a:schemeClr val="dk1"/>
                </a:solidFill>
                <a:latin typeface="IBM Plex Sans"/>
                <a:ea typeface="IBM Plex Sans"/>
                <a:cs typeface="IBM Plex Sans"/>
                <a:sym typeface="IBM Plex Sans"/>
              </a:defRPr>
            </a:lvl1pPr>
            <a:lvl2pPr marL="914400" lvl="1" indent="-228600" algn="l">
              <a:lnSpc>
                <a:spcPct val="90000"/>
              </a:lnSpc>
              <a:spcBef>
                <a:spcPts val="400"/>
              </a:spcBef>
              <a:spcAft>
                <a:spcPts val="0"/>
              </a:spcAft>
              <a:buSzPts val="1500"/>
              <a:buNone/>
              <a:defRPr sz="1500">
                <a:solidFill>
                  <a:srgbClr val="8E8F92"/>
                </a:solidFill>
              </a:defRPr>
            </a:lvl2pPr>
            <a:lvl3pPr marL="1371600" lvl="2" indent="-228600" algn="l">
              <a:lnSpc>
                <a:spcPct val="90000"/>
              </a:lnSpc>
              <a:spcBef>
                <a:spcPts val="400"/>
              </a:spcBef>
              <a:spcAft>
                <a:spcPts val="0"/>
              </a:spcAft>
              <a:buSzPts val="1400"/>
              <a:buNone/>
              <a:defRPr sz="1400">
                <a:solidFill>
                  <a:srgbClr val="8E8F92"/>
                </a:solidFill>
              </a:defRPr>
            </a:lvl3pPr>
            <a:lvl4pPr marL="1828800" lvl="3" indent="-228600" algn="l">
              <a:lnSpc>
                <a:spcPct val="90000"/>
              </a:lnSpc>
              <a:spcBef>
                <a:spcPts val="400"/>
              </a:spcBef>
              <a:spcAft>
                <a:spcPts val="0"/>
              </a:spcAft>
              <a:buSzPts val="1200"/>
              <a:buNone/>
              <a:defRPr sz="1200">
                <a:solidFill>
                  <a:srgbClr val="8E8F92"/>
                </a:solidFill>
              </a:defRPr>
            </a:lvl4pPr>
            <a:lvl5pPr marL="2286000" lvl="4" indent="-228600" algn="l">
              <a:lnSpc>
                <a:spcPct val="90000"/>
              </a:lnSpc>
              <a:spcBef>
                <a:spcPts val="400"/>
              </a:spcBef>
              <a:spcAft>
                <a:spcPts val="0"/>
              </a:spcAft>
              <a:buSzPts val="1200"/>
              <a:buNone/>
              <a:defRPr sz="1200">
                <a:solidFill>
                  <a:srgbClr val="8E8F92"/>
                </a:solidFill>
              </a:defRPr>
            </a:lvl5pPr>
            <a:lvl6pPr marL="2743200" lvl="5" indent="-228600" algn="l">
              <a:lnSpc>
                <a:spcPct val="90000"/>
              </a:lnSpc>
              <a:spcBef>
                <a:spcPts val="400"/>
              </a:spcBef>
              <a:spcAft>
                <a:spcPts val="0"/>
              </a:spcAft>
              <a:buClr>
                <a:srgbClr val="8E8F92"/>
              </a:buClr>
              <a:buSzPts val="1200"/>
              <a:buNone/>
              <a:defRPr sz="1200">
                <a:solidFill>
                  <a:srgbClr val="8E8F92"/>
                </a:solidFill>
              </a:defRPr>
            </a:lvl6pPr>
            <a:lvl7pPr marL="3200400" lvl="6" indent="-228600" algn="l">
              <a:lnSpc>
                <a:spcPct val="90000"/>
              </a:lnSpc>
              <a:spcBef>
                <a:spcPts val="400"/>
              </a:spcBef>
              <a:spcAft>
                <a:spcPts val="0"/>
              </a:spcAft>
              <a:buClr>
                <a:srgbClr val="8E8F92"/>
              </a:buClr>
              <a:buSzPts val="1200"/>
              <a:buNone/>
              <a:defRPr sz="1200">
                <a:solidFill>
                  <a:srgbClr val="8E8F92"/>
                </a:solidFill>
              </a:defRPr>
            </a:lvl7pPr>
            <a:lvl8pPr marL="3657600" lvl="7" indent="-228600" algn="l">
              <a:lnSpc>
                <a:spcPct val="90000"/>
              </a:lnSpc>
              <a:spcBef>
                <a:spcPts val="400"/>
              </a:spcBef>
              <a:spcAft>
                <a:spcPts val="0"/>
              </a:spcAft>
              <a:buClr>
                <a:srgbClr val="8E8F92"/>
              </a:buClr>
              <a:buSzPts val="1200"/>
              <a:buNone/>
              <a:defRPr sz="1200">
                <a:solidFill>
                  <a:srgbClr val="8E8F92"/>
                </a:solidFill>
              </a:defRPr>
            </a:lvl8pPr>
            <a:lvl9pPr marL="4114800" lvl="8" indent="-228600" algn="l">
              <a:lnSpc>
                <a:spcPct val="90000"/>
              </a:lnSpc>
              <a:spcBef>
                <a:spcPts val="400"/>
              </a:spcBef>
              <a:spcAft>
                <a:spcPts val="0"/>
              </a:spcAft>
              <a:buClr>
                <a:srgbClr val="8E8F92"/>
              </a:buClr>
              <a:buSzPts val="1200"/>
              <a:buNone/>
              <a:defRPr sz="1200">
                <a:solidFill>
                  <a:srgbClr val="8E8F9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head and Content">
  <p:cSld name="Title, Subhead and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84769" y="273845"/>
            <a:ext cx="8031900" cy="5511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483578" y="1009112"/>
            <a:ext cx="8031900" cy="55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b="0" i="0">
                <a:solidFill>
                  <a:schemeClr val="accent1"/>
                </a:solidFill>
                <a:latin typeface="IBM Plex Sans Light"/>
                <a:ea typeface="IBM Plex Sans Light"/>
                <a:cs typeface="IBM Plex Sans Light"/>
                <a:sym typeface="IBM Plex Sans Light"/>
              </a:defRPr>
            </a:lvl1pPr>
            <a:lvl2pPr marL="914400" lvl="1" indent="-2286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marL="1371600" lvl="2"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marL="1828800" lvl="3" indent="-228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marL="2286000" lvl="4" indent="-2286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6"/>
          <p:cNvSpPr txBox="1">
            <a:spLocks noGrp="1"/>
          </p:cNvSpPr>
          <p:nvPr>
            <p:ph type="body" idx="2"/>
          </p:nvPr>
        </p:nvSpPr>
        <p:spPr>
          <a:xfrm>
            <a:off x="483578" y="1652156"/>
            <a:ext cx="8031900" cy="2909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Slide">
  <p:cSld name="Thank You Slide">
    <p:spTree>
      <p:nvGrpSpPr>
        <p:cNvPr id="1" name="Shape 41"/>
        <p:cNvGrpSpPr/>
        <p:nvPr/>
      </p:nvGrpSpPr>
      <p:grpSpPr>
        <a:xfrm>
          <a:off x="0" y="0"/>
          <a:ext cx="0" cy="0"/>
          <a:chOff x="0" y="0"/>
          <a:chExt cx="0" cy="0"/>
        </a:xfrm>
      </p:grpSpPr>
      <p:pic>
        <p:nvPicPr>
          <p:cNvPr id="42" name="Google Shape;42;p7" descr="A picture containing person, crowd, event, several&#10;&#10;Description automatically generated"/>
          <p:cNvPicPr preferRelativeResize="0"/>
          <p:nvPr/>
        </p:nvPicPr>
        <p:blipFill rotWithShape="1">
          <a:blip r:embed="rId2">
            <a:alphaModFix/>
          </a:blip>
          <a:srcRect l="28985"/>
          <a:stretch/>
        </p:blipFill>
        <p:spPr>
          <a:xfrm>
            <a:off x="1" y="0"/>
            <a:ext cx="5478945" cy="5143500"/>
          </a:xfrm>
          <a:prstGeom prst="rect">
            <a:avLst/>
          </a:prstGeom>
          <a:noFill/>
          <a:ln>
            <a:noFill/>
          </a:ln>
        </p:spPr>
      </p:pic>
      <p:pic>
        <p:nvPicPr>
          <p:cNvPr id="43" name="Google Shape;43;p7" descr="A picture containing shap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4" name="Google Shape;44;p7"/>
          <p:cNvSpPr txBox="1"/>
          <p:nvPr/>
        </p:nvSpPr>
        <p:spPr>
          <a:xfrm>
            <a:off x="5463542" y="2358208"/>
            <a:ext cx="3184500" cy="7002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4100" b="0" i="0">
                <a:solidFill>
                  <a:schemeClr val="lt1"/>
                </a:solidFill>
                <a:latin typeface="Saira Condensed Light"/>
                <a:ea typeface="Saira Condensed Light"/>
                <a:cs typeface="Saira Condensed Light"/>
                <a:sym typeface="Saira Condensed Light"/>
              </a:rPr>
              <a:t>THANK </a:t>
            </a:r>
            <a:r>
              <a:rPr lang="en" sz="4100" b="1" i="0">
                <a:solidFill>
                  <a:schemeClr val="lt1"/>
                </a:solidFill>
                <a:latin typeface="Saira Condensed Light"/>
                <a:ea typeface="Saira Condensed Light"/>
                <a:cs typeface="Saira Condensed Light"/>
                <a:sym typeface="Saira Condensed Light"/>
              </a:rPr>
              <a:t>YOU</a:t>
            </a:r>
            <a:endParaRPr sz="1100"/>
          </a:p>
        </p:txBody>
      </p:sp>
      <p:sp>
        <p:nvSpPr>
          <p:cNvPr id="45" name="Google Shape;45;p7"/>
          <p:cNvSpPr txBox="1"/>
          <p:nvPr/>
        </p:nvSpPr>
        <p:spPr>
          <a:xfrm>
            <a:off x="4572002" y="3877814"/>
            <a:ext cx="4076100" cy="4386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200" b="1">
                <a:solidFill>
                  <a:schemeClr val="lt1"/>
                </a:solidFill>
                <a:latin typeface="IBM Plex Sans"/>
                <a:ea typeface="IBM Plex Sans"/>
                <a:cs typeface="IBM Plex Sans"/>
                <a:sym typeface="IBM Plex Sans"/>
              </a:rPr>
              <a:t>Stevens Institute of Technology</a:t>
            </a:r>
            <a:br>
              <a:rPr lang="en" sz="1200" b="1">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 name="Google Shape;48;p8"/>
          <p:cNvSpPr txBox="1">
            <a:spLocks noGrp="1"/>
          </p:cNvSpPr>
          <p:nvPr>
            <p:ph type="body" idx="1"/>
          </p:nvPr>
        </p:nvSpPr>
        <p:spPr>
          <a:xfrm>
            <a:off x="483578" y="1369219"/>
            <a:ext cx="8031900" cy="3176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Font typeface="NTR"/>
              <a:buChar char="-"/>
              <a:defRPr/>
            </a:lvl2pPr>
            <a:lvl3pPr marL="1371600" lvl="2" indent="-304800" algn="l">
              <a:lnSpc>
                <a:spcPct val="90000"/>
              </a:lnSpc>
              <a:spcBef>
                <a:spcPts val="400"/>
              </a:spcBef>
              <a:spcAft>
                <a:spcPts val="0"/>
              </a:spcAft>
              <a:buSzPts val="1200"/>
              <a:buFont typeface="NTR"/>
              <a:buChar char="-"/>
              <a:defRPr/>
            </a:lvl3pPr>
            <a:lvl4pPr marL="1828800" lvl="3" indent="-304800" algn="l">
              <a:lnSpc>
                <a:spcPct val="90000"/>
              </a:lnSpc>
              <a:spcBef>
                <a:spcPts val="400"/>
              </a:spcBef>
              <a:spcAft>
                <a:spcPts val="0"/>
              </a:spcAft>
              <a:buSzPts val="1200"/>
              <a:buFont typeface="NTR"/>
              <a:buChar char="-"/>
              <a:defRPr/>
            </a:lvl4pPr>
            <a:lvl5pPr marL="2286000" lvl="4" indent="-298450" algn="l">
              <a:lnSpc>
                <a:spcPct val="90000"/>
              </a:lnSpc>
              <a:spcBef>
                <a:spcPts val="400"/>
              </a:spcBef>
              <a:spcAft>
                <a:spcPts val="0"/>
              </a:spcAft>
              <a:buSzPts val="1100"/>
              <a:buFont typeface="NTR"/>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 name="Google Shape;49;p8"/>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2" name="Google Shape;52;p9"/>
          <p:cNvSpPr txBox="1">
            <a:spLocks noGrp="1"/>
          </p:cNvSpPr>
          <p:nvPr>
            <p:ph type="body" idx="1"/>
          </p:nvPr>
        </p:nvSpPr>
        <p:spPr>
          <a:xfrm>
            <a:off x="483577"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 name="Google Shape;53;p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 name="Google Shape;54;p9"/>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83577" y="273844"/>
            <a:ext cx="80331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10"/>
          <p:cNvSpPr txBox="1">
            <a:spLocks noGrp="1"/>
          </p:cNvSpPr>
          <p:nvPr>
            <p:ph type="body" idx="1"/>
          </p:nvPr>
        </p:nvSpPr>
        <p:spPr>
          <a:xfrm>
            <a:off x="483580" y="1369219"/>
            <a:ext cx="24726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10"/>
          <p:cNvSpPr txBox="1">
            <a:spLocks noGrp="1"/>
          </p:cNvSpPr>
          <p:nvPr>
            <p:ph type="body" idx="2"/>
          </p:nvPr>
        </p:nvSpPr>
        <p:spPr>
          <a:xfrm>
            <a:off x="3263717" y="1369219"/>
            <a:ext cx="24726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10"/>
          <p:cNvSpPr txBox="1">
            <a:spLocks noGrp="1"/>
          </p:cNvSpPr>
          <p:nvPr>
            <p:ph type="body" idx="3"/>
          </p:nvPr>
        </p:nvSpPr>
        <p:spPr>
          <a:xfrm>
            <a:off x="6043853" y="1369219"/>
            <a:ext cx="24726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 name="Google Shape;60;p10"/>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7">
            <a:alphaModFix/>
          </a:blip>
          <a:src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483578" y="273844"/>
            <a:ext cx="8031900" cy="9942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3000"/>
              <a:buFont typeface="Saira Condensed SemiBold"/>
              <a:buNone/>
              <a:defRPr sz="3000" b="1" i="0" u="none" strike="noStrike" cap="non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 name="Google Shape;8;p1"/>
          <p:cNvSpPr txBox="1">
            <a:spLocks noGrp="1"/>
          </p:cNvSpPr>
          <p:nvPr>
            <p:ph type="body" idx="1"/>
          </p:nvPr>
        </p:nvSpPr>
        <p:spPr>
          <a:xfrm>
            <a:off x="483578" y="1369219"/>
            <a:ext cx="8031900" cy="31764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accent4"/>
              </a:buClr>
              <a:buSzPts val="1400"/>
              <a:buFont typeface="Noto Sans Symbols"/>
              <a:buChar char="▪"/>
              <a:defRPr sz="1400" b="0" i="0" u="none" strike="noStrike" cap="none">
                <a:solidFill>
                  <a:schemeClr val="dk1"/>
                </a:solidFill>
                <a:latin typeface="IBM Plex Sans"/>
                <a:ea typeface="IBM Plex Sans"/>
                <a:cs typeface="IBM Plex Sans"/>
                <a:sym typeface="IBM Plex Sans"/>
              </a:defRPr>
            </a:lvl1pPr>
            <a:lvl2pPr marL="914400" marR="0" lvl="1" indent="-317500" algn="l" rtl="0">
              <a:lnSpc>
                <a:spcPct val="90000"/>
              </a:lnSpc>
              <a:spcBef>
                <a:spcPts val="400"/>
              </a:spcBef>
              <a:spcAft>
                <a:spcPts val="0"/>
              </a:spcAft>
              <a:buClr>
                <a:schemeClr val="accent4"/>
              </a:buClr>
              <a:buSzPts val="1400"/>
              <a:buFont typeface="NTR"/>
              <a:buChar char="-"/>
              <a:defRPr sz="1400" b="0" i="0" u="none" strike="noStrike" cap="none">
                <a:solidFill>
                  <a:schemeClr val="dk1"/>
                </a:solidFill>
                <a:latin typeface="IBM Plex Sans"/>
                <a:ea typeface="IBM Plex Sans"/>
                <a:cs typeface="IBM Plex Sans"/>
                <a:sym typeface="IBM Plex Sans"/>
              </a:defRPr>
            </a:lvl2pPr>
            <a:lvl3pPr marL="1371600" marR="0" lvl="2" indent="-304800" algn="l" rtl="0">
              <a:lnSpc>
                <a:spcPct val="90000"/>
              </a:lnSpc>
              <a:spcBef>
                <a:spcPts val="400"/>
              </a:spcBef>
              <a:spcAft>
                <a:spcPts val="0"/>
              </a:spcAft>
              <a:buClr>
                <a:schemeClr val="accent4"/>
              </a:buClr>
              <a:buSzPts val="1200"/>
              <a:buFont typeface="NTR"/>
              <a:buChar char="-"/>
              <a:defRPr sz="1200" b="0" i="0" u="none" strike="noStrike" cap="none">
                <a:solidFill>
                  <a:schemeClr val="dk1"/>
                </a:solidFill>
                <a:latin typeface="IBM Plex Sans"/>
                <a:ea typeface="IBM Plex Sans"/>
                <a:cs typeface="IBM Plex Sans"/>
                <a:sym typeface="IBM Plex Sans"/>
              </a:defRPr>
            </a:lvl3pPr>
            <a:lvl4pPr marL="1828800" marR="0" lvl="3" indent="-304800" algn="l" rtl="0">
              <a:lnSpc>
                <a:spcPct val="90000"/>
              </a:lnSpc>
              <a:spcBef>
                <a:spcPts val="400"/>
              </a:spcBef>
              <a:spcAft>
                <a:spcPts val="0"/>
              </a:spcAft>
              <a:buClr>
                <a:schemeClr val="accent4"/>
              </a:buClr>
              <a:buSzPts val="1200"/>
              <a:buFont typeface="NTR"/>
              <a:buChar char="-"/>
              <a:defRPr sz="1200" b="0" i="0" u="none" strike="noStrike" cap="none">
                <a:solidFill>
                  <a:schemeClr val="dk1"/>
                </a:solidFill>
                <a:latin typeface="IBM Plex Sans"/>
                <a:ea typeface="IBM Plex Sans"/>
                <a:cs typeface="IBM Plex Sans"/>
                <a:sym typeface="IBM Plex Sans"/>
              </a:defRPr>
            </a:lvl4pPr>
            <a:lvl5pPr marL="2286000" marR="0" lvl="4" indent="-298450" algn="l" rtl="0">
              <a:lnSpc>
                <a:spcPct val="90000"/>
              </a:lnSpc>
              <a:spcBef>
                <a:spcPts val="400"/>
              </a:spcBef>
              <a:spcAft>
                <a:spcPts val="0"/>
              </a:spcAft>
              <a:buClr>
                <a:schemeClr val="accent4"/>
              </a:buClr>
              <a:buSzPts val="1100"/>
              <a:buFont typeface="NTR"/>
              <a:buChar char="-"/>
              <a:defRPr sz="1100" b="0" i="0" u="none" strike="noStrike" cap="none">
                <a:solidFill>
                  <a:schemeClr val="dk1"/>
                </a:solidFill>
                <a:latin typeface="IBM Plex Sans"/>
                <a:ea typeface="IBM Plex Sans"/>
                <a:cs typeface="IBM Plex Sans"/>
                <a:sym typeface="IBM Plex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sldNum" idx="12"/>
          </p:nvPr>
        </p:nvSpPr>
        <p:spPr>
          <a:xfrm>
            <a:off x="7031935" y="4707630"/>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1" i="0" u="none" strike="noStrike" cap="none">
                <a:solidFill>
                  <a:schemeClr val="accent1"/>
                </a:solidFill>
                <a:latin typeface="IBM Plex Sans"/>
                <a:ea typeface="IBM Plex Sans"/>
                <a:cs typeface="IBM Plex Sans"/>
                <a:sym typeface="IBM Plex Sans"/>
              </a:defRPr>
            </a:lvl1pPr>
            <a:lvl2pPr marL="0" marR="0" lvl="1" indent="0" algn="r" rtl="0">
              <a:spcBef>
                <a:spcPts val="0"/>
              </a:spcBef>
              <a:buNone/>
              <a:defRPr sz="900" b="1" i="0" u="none" strike="noStrike" cap="none">
                <a:solidFill>
                  <a:schemeClr val="accent1"/>
                </a:solidFill>
                <a:latin typeface="IBM Plex Sans"/>
                <a:ea typeface="IBM Plex Sans"/>
                <a:cs typeface="IBM Plex Sans"/>
                <a:sym typeface="IBM Plex Sans"/>
              </a:defRPr>
            </a:lvl2pPr>
            <a:lvl3pPr marL="0" marR="0" lvl="2" indent="0" algn="r" rtl="0">
              <a:spcBef>
                <a:spcPts val="0"/>
              </a:spcBef>
              <a:buNone/>
              <a:defRPr sz="900" b="1" i="0" u="none" strike="noStrike" cap="none">
                <a:solidFill>
                  <a:schemeClr val="accent1"/>
                </a:solidFill>
                <a:latin typeface="IBM Plex Sans"/>
                <a:ea typeface="IBM Plex Sans"/>
                <a:cs typeface="IBM Plex Sans"/>
                <a:sym typeface="IBM Plex Sans"/>
              </a:defRPr>
            </a:lvl3pPr>
            <a:lvl4pPr marL="0" marR="0" lvl="3" indent="0" algn="r" rtl="0">
              <a:spcBef>
                <a:spcPts val="0"/>
              </a:spcBef>
              <a:buNone/>
              <a:defRPr sz="900" b="1" i="0" u="none" strike="noStrike" cap="none">
                <a:solidFill>
                  <a:schemeClr val="accent1"/>
                </a:solidFill>
                <a:latin typeface="IBM Plex Sans"/>
                <a:ea typeface="IBM Plex Sans"/>
                <a:cs typeface="IBM Plex Sans"/>
                <a:sym typeface="IBM Plex Sans"/>
              </a:defRPr>
            </a:lvl4pPr>
            <a:lvl5pPr marL="0" marR="0" lvl="4" indent="0" algn="r" rtl="0">
              <a:spcBef>
                <a:spcPts val="0"/>
              </a:spcBef>
              <a:buNone/>
              <a:defRPr sz="900" b="1" i="0" u="none" strike="noStrike" cap="none">
                <a:solidFill>
                  <a:schemeClr val="accent1"/>
                </a:solidFill>
                <a:latin typeface="IBM Plex Sans"/>
                <a:ea typeface="IBM Plex Sans"/>
                <a:cs typeface="IBM Plex Sans"/>
                <a:sym typeface="IBM Plex Sans"/>
              </a:defRPr>
            </a:lvl5pPr>
            <a:lvl6pPr marL="0" marR="0" lvl="5" indent="0" algn="r" rtl="0">
              <a:spcBef>
                <a:spcPts val="0"/>
              </a:spcBef>
              <a:buNone/>
              <a:defRPr sz="900" b="1" i="0" u="none" strike="noStrike" cap="none">
                <a:solidFill>
                  <a:schemeClr val="accent1"/>
                </a:solidFill>
                <a:latin typeface="IBM Plex Sans"/>
                <a:ea typeface="IBM Plex Sans"/>
                <a:cs typeface="IBM Plex Sans"/>
                <a:sym typeface="IBM Plex Sans"/>
              </a:defRPr>
            </a:lvl6pPr>
            <a:lvl7pPr marL="0" marR="0" lvl="6" indent="0" algn="r" rtl="0">
              <a:spcBef>
                <a:spcPts val="0"/>
              </a:spcBef>
              <a:buNone/>
              <a:defRPr sz="900" b="1" i="0" u="none" strike="noStrike" cap="none">
                <a:solidFill>
                  <a:schemeClr val="accent1"/>
                </a:solidFill>
                <a:latin typeface="IBM Plex Sans"/>
                <a:ea typeface="IBM Plex Sans"/>
                <a:cs typeface="IBM Plex Sans"/>
                <a:sym typeface="IBM Plex Sans"/>
              </a:defRPr>
            </a:lvl7pPr>
            <a:lvl8pPr marL="0" marR="0" lvl="7" indent="0" algn="r" rtl="0">
              <a:spcBef>
                <a:spcPts val="0"/>
              </a:spcBef>
              <a:buNone/>
              <a:defRPr sz="900" b="1" i="0" u="none" strike="noStrike" cap="none">
                <a:solidFill>
                  <a:schemeClr val="accent1"/>
                </a:solidFill>
                <a:latin typeface="IBM Plex Sans"/>
                <a:ea typeface="IBM Plex Sans"/>
                <a:cs typeface="IBM Plex Sans"/>
                <a:sym typeface="IBM Plex Sans"/>
              </a:defRPr>
            </a:lvl8pPr>
            <a:lvl9pPr marL="0" marR="0" lvl="8" indent="0" algn="r" rtl="0">
              <a:spcBef>
                <a:spcPts val="0"/>
              </a:spcBef>
              <a:buNone/>
              <a:defRPr sz="900" b="1" i="0" u="none" strike="noStrike" cap="none">
                <a:solidFill>
                  <a:schemeClr val="accen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www.sbdc.uh.edu/sbdc/The_Secrets_to_Loan_Approval_-_UH_SBDC.asp" TargetMode="External"/><Relationship Id="rId4" Type="http://schemas.openxmlformats.org/officeDocument/2006/relationships/hyperlink" Target="https://www.cnbc.com/select/best-personal-loans-from-big-ban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3315650" y="312650"/>
            <a:ext cx="4124400" cy="807300"/>
          </a:xfrm>
          <a:prstGeom prst="rect">
            <a:avLst/>
          </a:prstGeom>
        </p:spPr>
        <p:txBody>
          <a:bodyPr spcFirstLastPara="1" wrap="square" lIns="68575" tIns="34275" rIns="68575" bIns="34275" anchor="b" anchorCtr="0">
            <a:normAutofit fontScale="90000"/>
          </a:bodyPr>
          <a:lstStyle/>
          <a:p>
            <a:pPr marL="0" lvl="0" indent="0" algn="r" rtl="0">
              <a:spcBef>
                <a:spcPts val="0"/>
              </a:spcBef>
              <a:spcAft>
                <a:spcPts val="0"/>
              </a:spcAft>
              <a:buNone/>
            </a:pPr>
            <a:r>
              <a:rPr lang="en" sz="2800"/>
              <a:t>MIS 637 : Data Analytics and Machine Learning</a:t>
            </a:r>
            <a:endParaRPr sz="400">
              <a:solidFill>
                <a:schemeClr val="hlink"/>
              </a:solidFill>
              <a:highlight>
                <a:srgbClr val="FFFFFF"/>
              </a:highlight>
              <a:latin typeface="Helvetica Neue"/>
              <a:ea typeface="Helvetica Neue"/>
              <a:cs typeface="Helvetica Neue"/>
              <a:sym typeface="Helvetica Neue"/>
            </a:endParaRPr>
          </a:p>
        </p:txBody>
      </p:sp>
      <p:sp>
        <p:nvSpPr>
          <p:cNvPr id="188" name="Google Shape;188;p27"/>
          <p:cNvSpPr txBox="1">
            <a:spLocks noGrp="1"/>
          </p:cNvSpPr>
          <p:nvPr>
            <p:ph type="subTitle" idx="1"/>
          </p:nvPr>
        </p:nvSpPr>
        <p:spPr>
          <a:xfrm>
            <a:off x="5129575" y="3595300"/>
            <a:ext cx="3861900" cy="1203900"/>
          </a:xfrm>
          <a:prstGeom prst="rect">
            <a:avLst/>
          </a:prstGeom>
        </p:spPr>
        <p:txBody>
          <a:bodyPr spcFirstLastPara="1" wrap="square" lIns="68575" tIns="34275" rIns="68575" bIns="34275" anchor="t" anchorCtr="0">
            <a:normAutofit fontScale="70000" lnSpcReduction="20000"/>
          </a:bodyPr>
          <a:lstStyle/>
          <a:p>
            <a:pPr marL="0" lvl="0" indent="0" algn="ctr" rtl="0">
              <a:lnSpc>
                <a:spcPct val="115000"/>
              </a:lnSpc>
              <a:spcBef>
                <a:spcPts val="400"/>
              </a:spcBef>
              <a:spcAft>
                <a:spcPts val="0"/>
              </a:spcAft>
              <a:buNone/>
            </a:pPr>
            <a:r>
              <a:rPr lang="en" sz="1700" b="1">
                <a:latin typeface="Arial"/>
                <a:ea typeface="Arial"/>
                <a:cs typeface="Arial"/>
                <a:sym typeface="Arial"/>
              </a:rPr>
              <a:t>By: </a:t>
            </a:r>
            <a:br>
              <a:rPr lang="en" sz="1700" b="1">
                <a:latin typeface="Arial"/>
                <a:ea typeface="Arial"/>
                <a:cs typeface="Arial"/>
                <a:sym typeface="Arial"/>
              </a:rPr>
            </a:br>
            <a:br>
              <a:rPr lang="en" sz="1700" b="1">
                <a:latin typeface="Arial"/>
                <a:ea typeface="Arial"/>
                <a:cs typeface="Arial"/>
                <a:sym typeface="Arial"/>
              </a:rPr>
            </a:br>
            <a:r>
              <a:rPr lang="en" sz="1700" b="1">
                <a:latin typeface="Arial"/>
                <a:ea typeface="Arial"/>
                <a:cs typeface="Arial"/>
                <a:sym typeface="Arial"/>
              </a:rPr>
              <a:t>Eric Arrieta, Swetha Nalanagula, Nirmal Rajan &amp; Lihan Tu</a:t>
            </a:r>
            <a:br>
              <a:rPr lang="en" sz="1700" b="1">
                <a:latin typeface="Arial"/>
                <a:ea typeface="Arial"/>
                <a:cs typeface="Arial"/>
                <a:sym typeface="Arial"/>
              </a:rPr>
            </a:br>
            <a:br>
              <a:rPr lang="en" sz="1700" b="1">
                <a:latin typeface="Arial"/>
                <a:ea typeface="Arial"/>
                <a:cs typeface="Arial"/>
                <a:sym typeface="Arial"/>
              </a:rPr>
            </a:br>
            <a:r>
              <a:rPr lang="en" sz="1700" b="1">
                <a:latin typeface="Arial"/>
                <a:ea typeface="Arial"/>
                <a:cs typeface="Arial"/>
                <a:sym typeface="Arial"/>
              </a:rPr>
              <a:t> Supervised By: Prof. Mahmoud Daneshmand</a:t>
            </a:r>
            <a:endParaRPr sz="1700" b="1">
              <a:latin typeface="Arial"/>
              <a:ea typeface="Arial"/>
              <a:cs typeface="Arial"/>
              <a:sym typeface="Arial"/>
            </a:endParaRPr>
          </a:p>
          <a:p>
            <a:pPr marL="0" lvl="0" indent="0" algn="r" rtl="0">
              <a:spcBef>
                <a:spcPts val="800"/>
              </a:spcBef>
              <a:spcAft>
                <a:spcPts val="0"/>
              </a:spcAft>
              <a:buNone/>
            </a:pPr>
            <a:endParaRPr b="1"/>
          </a:p>
        </p:txBody>
      </p:sp>
      <p:sp>
        <p:nvSpPr>
          <p:cNvPr id="189" name="Google Shape;189;p27"/>
          <p:cNvSpPr txBox="1"/>
          <p:nvPr/>
        </p:nvSpPr>
        <p:spPr>
          <a:xfrm>
            <a:off x="4572000" y="1876225"/>
            <a:ext cx="45450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a:solidFill>
                  <a:schemeClr val="lt1"/>
                </a:solidFill>
                <a:latin typeface="Nunito"/>
                <a:ea typeface="Nunito"/>
                <a:cs typeface="Nunito"/>
                <a:sym typeface="Nunito"/>
              </a:rPr>
              <a:t>Predicting Loan approval using Decision Tree and Logistic Regression</a:t>
            </a:r>
            <a:endParaRPr sz="2300" b="1">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subTitle" idx="1"/>
          </p:nvPr>
        </p:nvSpPr>
        <p:spPr>
          <a:xfrm>
            <a:off x="241188" y="597125"/>
            <a:ext cx="7478400" cy="3561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Further exploration of data shows that there is </a:t>
            </a:r>
            <a:r>
              <a:rPr lang="en" b="1" dirty="0"/>
              <a:t>NO </a:t>
            </a:r>
            <a:r>
              <a:rPr lang="en" dirty="0"/>
              <a:t>miscategorized data</a:t>
            </a:r>
            <a:endParaRPr dirty="0"/>
          </a:p>
          <a:p>
            <a:pPr marL="457200" lvl="0" indent="0" algn="l" rtl="0">
              <a:spcBef>
                <a:spcPts val="800"/>
              </a:spcBef>
              <a:spcAft>
                <a:spcPts val="0"/>
              </a:spcAft>
              <a:buNone/>
            </a:pPr>
            <a:endParaRPr dirty="0"/>
          </a:p>
        </p:txBody>
      </p:sp>
      <p:sp>
        <p:nvSpPr>
          <p:cNvPr id="254" name="Google Shape;254;p36"/>
          <p:cNvSpPr txBox="1">
            <a:spLocks noGrp="1"/>
          </p:cNvSpPr>
          <p:nvPr>
            <p:ph type="ctrTitle"/>
          </p:nvPr>
        </p:nvSpPr>
        <p:spPr>
          <a:xfrm>
            <a:off x="241188" y="83675"/>
            <a:ext cx="89028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150"/>
              <a:t>Data Understanding - Data Quality Cont’d</a:t>
            </a:r>
            <a:endParaRPr sz="3150"/>
          </a:p>
        </p:txBody>
      </p:sp>
      <p:pic>
        <p:nvPicPr>
          <p:cNvPr id="255" name="Google Shape;255;p36"/>
          <p:cNvPicPr preferRelativeResize="0"/>
          <p:nvPr/>
        </p:nvPicPr>
        <p:blipFill>
          <a:blip r:embed="rId3">
            <a:alphaModFix/>
          </a:blip>
          <a:stretch>
            <a:fillRect/>
          </a:stretch>
        </p:blipFill>
        <p:spPr>
          <a:xfrm>
            <a:off x="1022574" y="1020799"/>
            <a:ext cx="4922124" cy="1824749"/>
          </a:xfrm>
          <a:prstGeom prst="rect">
            <a:avLst/>
          </a:prstGeom>
          <a:noFill/>
          <a:ln>
            <a:noFill/>
          </a:ln>
        </p:spPr>
      </p:pic>
      <p:pic>
        <p:nvPicPr>
          <p:cNvPr id="256" name="Google Shape;256;p36"/>
          <p:cNvPicPr preferRelativeResize="0"/>
          <p:nvPr/>
        </p:nvPicPr>
        <p:blipFill>
          <a:blip r:embed="rId4">
            <a:alphaModFix/>
          </a:blip>
          <a:stretch>
            <a:fillRect/>
          </a:stretch>
        </p:blipFill>
        <p:spPr>
          <a:xfrm>
            <a:off x="396150" y="2932875"/>
            <a:ext cx="2867104" cy="575475"/>
          </a:xfrm>
          <a:prstGeom prst="rect">
            <a:avLst/>
          </a:prstGeom>
          <a:noFill/>
          <a:ln>
            <a:noFill/>
          </a:ln>
        </p:spPr>
      </p:pic>
      <p:pic>
        <p:nvPicPr>
          <p:cNvPr id="257" name="Google Shape;257;p36"/>
          <p:cNvPicPr preferRelativeResize="0"/>
          <p:nvPr/>
        </p:nvPicPr>
        <p:blipFill>
          <a:blip r:embed="rId5">
            <a:alphaModFix/>
          </a:blip>
          <a:stretch>
            <a:fillRect/>
          </a:stretch>
        </p:blipFill>
        <p:spPr>
          <a:xfrm>
            <a:off x="3414500" y="2932875"/>
            <a:ext cx="2694960" cy="575475"/>
          </a:xfrm>
          <a:prstGeom prst="rect">
            <a:avLst/>
          </a:prstGeom>
          <a:noFill/>
          <a:ln>
            <a:noFill/>
          </a:ln>
        </p:spPr>
      </p:pic>
      <p:pic>
        <p:nvPicPr>
          <p:cNvPr id="258" name="Google Shape;258;p36"/>
          <p:cNvPicPr preferRelativeResize="0"/>
          <p:nvPr/>
        </p:nvPicPr>
        <p:blipFill>
          <a:blip r:embed="rId6">
            <a:alphaModFix/>
          </a:blip>
          <a:stretch>
            <a:fillRect/>
          </a:stretch>
        </p:blipFill>
        <p:spPr>
          <a:xfrm>
            <a:off x="396150" y="3637213"/>
            <a:ext cx="2867101" cy="514601"/>
          </a:xfrm>
          <a:prstGeom prst="rect">
            <a:avLst/>
          </a:prstGeom>
          <a:noFill/>
          <a:ln>
            <a:noFill/>
          </a:ln>
        </p:spPr>
      </p:pic>
      <p:pic>
        <p:nvPicPr>
          <p:cNvPr id="259" name="Google Shape;259;p36"/>
          <p:cNvPicPr preferRelativeResize="0"/>
          <p:nvPr/>
        </p:nvPicPr>
        <p:blipFill>
          <a:blip r:embed="rId7">
            <a:alphaModFix/>
          </a:blip>
          <a:stretch>
            <a:fillRect/>
          </a:stretch>
        </p:blipFill>
        <p:spPr>
          <a:xfrm>
            <a:off x="3414500" y="3595674"/>
            <a:ext cx="2694950" cy="520708"/>
          </a:xfrm>
          <a:prstGeom prst="rect">
            <a:avLst/>
          </a:prstGeom>
          <a:noFill/>
          <a:ln>
            <a:noFill/>
          </a:ln>
        </p:spPr>
      </p:pic>
      <p:pic>
        <p:nvPicPr>
          <p:cNvPr id="260" name="Google Shape;260;p36"/>
          <p:cNvPicPr preferRelativeResize="0"/>
          <p:nvPr/>
        </p:nvPicPr>
        <p:blipFill>
          <a:blip r:embed="rId8">
            <a:alphaModFix/>
          </a:blip>
          <a:stretch>
            <a:fillRect/>
          </a:stretch>
        </p:blipFill>
        <p:spPr>
          <a:xfrm>
            <a:off x="6236950" y="1618800"/>
            <a:ext cx="2775274" cy="808650"/>
          </a:xfrm>
          <a:prstGeom prst="rect">
            <a:avLst/>
          </a:prstGeom>
          <a:noFill/>
          <a:ln>
            <a:noFill/>
          </a:ln>
        </p:spPr>
      </p:pic>
      <p:pic>
        <p:nvPicPr>
          <p:cNvPr id="261" name="Google Shape;261;p36"/>
          <p:cNvPicPr preferRelativeResize="0"/>
          <p:nvPr/>
        </p:nvPicPr>
        <p:blipFill>
          <a:blip r:embed="rId9">
            <a:alphaModFix/>
          </a:blip>
          <a:stretch>
            <a:fillRect/>
          </a:stretch>
        </p:blipFill>
        <p:spPr>
          <a:xfrm>
            <a:off x="396150" y="4280675"/>
            <a:ext cx="2867100" cy="441669"/>
          </a:xfrm>
          <a:prstGeom prst="rect">
            <a:avLst/>
          </a:prstGeom>
          <a:noFill/>
          <a:ln>
            <a:noFill/>
          </a:ln>
        </p:spPr>
      </p:pic>
      <p:pic>
        <p:nvPicPr>
          <p:cNvPr id="262" name="Google Shape;262;p36"/>
          <p:cNvPicPr preferRelativeResize="0"/>
          <p:nvPr/>
        </p:nvPicPr>
        <p:blipFill>
          <a:blip r:embed="rId10">
            <a:alphaModFix/>
          </a:blip>
          <a:stretch>
            <a:fillRect/>
          </a:stretch>
        </p:blipFill>
        <p:spPr>
          <a:xfrm>
            <a:off x="3414500" y="4203700"/>
            <a:ext cx="2694951" cy="575475"/>
          </a:xfrm>
          <a:prstGeom prst="rect">
            <a:avLst/>
          </a:prstGeom>
          <a:noFill/>
          <a:ln>
            <a:noFill/>
          </a:ln>
        </p:spPr>
      </p:pic>
      <p:pic>
        <p:nvPicPr>
          <p:cNvPr id="263" name="Google Shape;263;p36"/>
          <p:cNvPicPr preferRelativeResize="0"/>
          <p:nvPr/>
        </p:nvPicPr>
        <p:blipFill>
          <a:blip r:embed="rId11">
            <a:alphaModFix/>
          </a:blip>
          <a:stretch>
            <a:fillRect/>
          </a:stretch>
        </p:blipFill>
        <p:spPr>
          <a:xfrm>
            <a:off x="6236950" y="2518600"/>
            <a:ext cx="2775275" cy="226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ubTitle" idx="1"/>
          </p:nvPr>
        </p:nvSpPr>
        <p:spPr>
          <a:xfrm>
            <a:off x="346111" y="651083"/>
            <a:ext cx="7184100" cy="1210800"/>
          </a:xfrm>
          <a:prstGeom prst="rect">
            <a:avLst/>
          </a:prstGeom>
        </p:spPr>
        <p:txBody>
          <a:bodyPr spcFirstLastPara="1" wrap="square" lIns="68575" tIns="34275" rIns="68575" bIns="34275" anchor="t" anchorCtr="0">
            <a:spAutoFit/>
          </a:bodyPr>
          <a:lstStyle/>
          <a:p>
            <a:pPr marL="0" lvl="0" indent="0" algn="l" rtl="0">
              <a:spcBef>
                <a:spcPts val="800"/>
              </a:spcBef>
              <a:spcAft>
                <a:spcPts val="0"/>
              </a:spcAft>
              <a:buNone/>
            </a:pPr>
            <a:r>
              <a:rPr lang="en" b="1" dirty="0"/>
              <a:t>Heatmap with correlation coefficients</a:t>
            </a:r>
            <a:r>
              <a:rPr lang="en" dirty="0"/>
              <a:t> for all </a:t>
            </a:r>
            <a:r>
              <a:rPr lang="en" b="1" dirty="0"/>
              <a:t>numerical independent </a:t>
            </a:r>
            <a:r>
              <a:rPr lang="en" dirty="0"/>
              <a:t>variables are displayed below. There is </a:t>
            </a:r>
            <a:r>
              <a:rPr lang="en" b="1" dirty="0"/>
              <a:t>NO</a:t>
            </a:r>
            <a:r>
              <a:rPr lang="en" dirty="0"/>
              <a:t> correlation among numerical variables per correlation coefficients. (Statistically significant correlation should have coefficient of 0.7 and above)</a:t>
            </a:r>
            <a:endParaRPr dirty="0"/>
          </a:p>
          <a:p>
            <a:pPr marL="457200" lvl="0" indent="0" algn="l" rtl="0">
              <a:spcBef>
                <a:spcPts val="800"/>
              </a:spcBef>
              <a:spcAft>
                <a:spcPts val="0"/>
              </a:spcAft>
              <a:buNone/>
            </a:pPr>
            <a:endParaRPr dirty="0"/>
          </a:p>
        </p:txBody>
      </p:sp>
      <p:sp>
        <p:nvSpPr>
          <p:cNvPr id="269" name="Google Shape;269;p37"/>
          <p:cNvSpPr txBox="1">
            <a:spLocks noGrp="1"/>
          </p:cNvSpPr>
          <p:nvPr>
            <p:ph type="ctrTitle"/>
          </p:nvPr>
        </p:nvSpPr>
        <p:spPr>
          <a:xfrm>
            <a:off x="241188" y="62075"/>
            <a:ext cx="89028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150"/>
              <a:t>Data Understanding - Exploratory Data Analysis</a:t>
            </a:r>
            <a:endParaRPr sz="3150"/>
          </a:p>
        </p:txBody>
      </p:sp>
      <p:pic>
        <p:nvPicPr>
          <p:cNvPr id="270" name="Google Shape;270;p37"/>
          <p:cNvPicPr preferRelativeResize="0"/>
          <p:nvPr/>
        </p:nvPicPr>
        <p:blipFill>
          <a:blip r:embed="rId3">
            <a:alphaModFix/>
          </a:blip>
          <a:stretch>
            <a:fillRect/>
          </a:stretch>
        </p:blipFill>
        <p:spPr>
          <a:xfrm>
            <a:off x="1591688" y="1657975"/>
            <a:ext cx="6113026" cy="320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subTitle" idx="1"/>
          </p:nvPr>
        </p:nvSpPr>
        <p:spPr>
          <a:xfrm>
            <a:off x="248012" y="506425"/>
            <a:ext cx="7478400" cy="845700"/>
          </a:xfrm>
          <a:prstGeom prst="rect">
            <a:avLst/>
          </a:prstGeom>
        </p:spPr>
        <p:txBody>
          <a:bodyPr spcFirstLastPara="1" wrap="square" lIns="68575" tIns="34275" rIns="68575" bIns="34275" anchor="t" anchorCtr="0">
            <a:spAutoFit/>
          </a:bodyPr>
          <a:lstStyle/>
          <a:p>
            <a:pPr marL="0" lvl="0" indent="0" algn="l" rtl="0">
              <a:lnSpc>
                <a:spcPct val="90000"/>
              </a:lnSpc>
              <a:spcBef>
                <a:spcPts val="800"/>
              </a:spcBef>
              <a:spcAft>
                <a:spcPts val="0"/>
              </a:spcAft>
              <a:buSzPts val="1018"/>
              <a:buNone/>
            </a:pPr>
            <a:r>
              <a:rPr lang="en" sz="1287" b="1" dirty="0"/>
              <a:t>Cross-Tabulation analysis</a:t>
            </a:r>
            <a:r>
              <a:rPr lang="en" sz="1287" dirty="0"/>
              <a:t> is performed to explore relationships between </a:t>
            </a:r>
            <a:r>
              <a:rPr lang="en" sz="1287" b="1" dirty="0"/>
              <a:t>categorical independent </a:t>
            </a:r>
            <a:r>
              <a:rPr lang="en" sz="1287" dirty="0"/>
              <a:t>variables and target variable, </a:t>
            </a:r>
            <a:r>
              <a:rPr lang="en" sz="1287" dirty="0" err="1"/>
              <a:t>Loan_Status</a:t>
            </a:r>
            <a:r>
              <a:rPr lang="en" sz="1287" dirty="0"/>
              <a:t>. We included </a:t>
            </a:r>
            <a:r>
              <a:rPr lang="en" sz="1287" dirty="0" err="1"/>
              <a:t>Loan_Amount_Term</a:t>
            </a:r>
            <a:r>
              <a:rPr lang="en" sz="1287" dirty="0"/>
              <a:t> and </a:t>
            </a:r>
            <a:r>
              <a:rPr lang="en" sz="1287" dirty="0" err="1"/>
              <a:t>Credit_History</a:t>
            </a:r>
            <a:r>
              <a:rPr lang="en" sz="1287" dirty="0"/>
              <a:t> here suspecting that they might have categorical trait.</a:t>
            </a:r>
            <a:endParaRPr sz="1287" dirty="0"/>
          </a:p>
          <a:p>
            <a:pPr marL="457200" lvl="0" indent="0" algn="l" rtl="0">
              <a:lnSpc>
                <a:spcPct val="70000"/>
              </a:lnSpc>
              <a:spcBef>
                <a:spcPts val="800"/>
              </a:spcBef>
              <a:spcAft>
                <a:spcPts val="0"/>
              </a:spcAft>
              <a:buSzPts val="1018"/>
              <a:buNone/>
            </a:pPr>
            <a:endParaRPr sz="1287" dirty="0"/>
          </a:p>
        </p:txBody>
      </p:sp>
      <p:sp>
        <p:nvSpPr>
          <p:cNvPr id="276" name="Google Shape;276;p38"/>
          <p:cNvSpPr txBox="1">
            <a:spLocks noGrp="1"/>
          </p:cNvSpPr>
          <p:nvPr>
            <p:ph type="ctrTitle"/>
          </p:nvPr>
        </p:nvSpPr>
        <p:spPr>
          <a:xfrm>
            <a:off x="248013" y="0"/>
            <a:ext cx="89028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150"/>
              <a:t>Data Understanding - Exploratory Data Analysis Cont’d</a:t>
            </a:r>
            <a:endParaRPr sz="3150"/>
          </a:p>
        </p:txBody>
      </p:sp>
      <p:pic>
        <p:nvPicPr>
          <p:cNvPr id="277" name="Google Shape;277;p38"/>
          <p:cNvPicPr preferRelativeResize="0"/>
          <p:nvPr/>
        </p:nvPicPr>
        <p:blipFill>
          <a:blip r:embed="rId3">
            <a:alphaModFix/>
          </a:blip>
          <a:stretch>
            <a:fillRect/>
          </a:stretch>
        </p:blipFill>
        <p:spPr>
          <a:xfrm>
            <a:off x="415775" y="1222550"/>
            <a:ext cx="2209375" cy="1022525"/>
          </a:xfrm>
          <a:prstGeom prst="rect">
            <a:avLst/>
          </a:prstGeom>
          <a:noFill/>
          <a:ln>
            <a:noFill/>
          </a:ln>
        </p:spPr>
      </p:pic>
      <p:pic>
        <p:nvPicPr>
          <p:cNvPr id="278" name="Google Shape;278;p38"/>
          <p:cNvPicPr preferRelativeResize="0"/>
          <p:nvPr/>
        </p:nvPicPr>
        <p:blipFill>
          <a:blip r:embed="rId4">
            <a:alphaModFix/>
          </a:blip>
          <a:stretch>
            <a:fillRect/>
          </a:stretch>
        </p:blipFill>
        <p:spPr>
          <a:xfrm>
            <a:off x="415775" y="2366500"/>
            <a:ext cx="2209375" cy="1194955"/>
          </a:xfrm>
          <a:prstGeom prst="rect">
            <a:avLst/>
          </a:prstGeom>
          <a:noFill/>
          <a:ln>
            <a:noFill/>
          </a:ln>
        </p:spPr>
      </p:pic>
      <p:pic>
        <p:nvPicPr>
          <p:cNvPr id="279" name="Google Shape;279;p38"/>
          <p:cNvPicPr preferRelativeResize="0"/>
          <p:nvPr/>
        </p:nvPicPr>
        <p:blipFill>
          <a:blip r:embed="rId5">
            <a:alphaModFix/>
          </a:blip>
          <a:stretch>
            <a:fillRect/>
          </a:stretch>
        </p:blipFill>
        <p:spPr>
          <a:xfrm>
            <a:off x="415775" y="3682875"/>
            <a:ext cx="2209374" cy="1109348"/>
          </a:xfrm>
          <a:prstGeom prst="rect">
            <a:avLst/>
          </a:prstGeom>
          <a:noFill/>
          <a:ln>
            <a:noFill/>
          </a:ln>
        </p:spPr>
      </p:pic>
      <p:pic>
        <p:nvPicPr>
          <p:cNvPr id="280" name="Google Shape;280;p38"/>
          <p:cNvPicPr preferRelativeResize="0"/>
          <p:nvPr/>
        </p:nvPicPr>
        <p:blipFill>
          <a:blip r:embed="rId6">
            <a:alphaModFix/>
          </a:blip>
          <a:stretch>
            <a:fillRect/>
          </a:stretch>
        </p:blipFill>
        <p:spPr>
          <a:xfrm>
            <a:off x="5349275" y="1222550"/>
            <a:ext cx="2058575" cy="1502675"/>
          </a:xfrm>
          <a:prstGeom prst="rect">
            <a:avLst/>
          </a:prstGeom>
          <a:noFill/>
          <a:ln>
            <a:noFill/>
          </a:ln>
        </p:spPr>
      </p:pic>
      <p:pic>
        <p:nvPicPr>
          <p:cNvPr id="281" name="Google Shape;281;p38"/>
          <p:cNvPicPr preferRelativeResize="0"/>
          <p:nvPr/>
        </p:nvPicPr>
        <p:blipFill>
          <a:blip r:embed="rId7">
            <a:alphaModFix/>
          </a:blip>
          <a:stretch>
            <a:fillRect/>
          </a:stretch>
        </p:blipFill>
        <p:spPr>
          <a:xfrm>
            <a:off x="2850588" y="3682875"/>
            <a:ext cx="2293287" cy="1109350"/>
          </a:xfrm>
          <a:prstGeom prst="rect">
            <a:avLst/>
          </a:prstGeom>
          <a:noFill/>
          <a:ln>
            <a:noFill/>
          </a:ln>
        </p:spPr>
      </p:pic>
      <p:pic>
        <p:nvPicPr>
          <p:cNvPr id="282" name="Google Shape;282;p38"/>
          <p:cNvPicPr preferRelativeResize="0"/>
          <p:nvPr/>
        </p:nvPicPr>
        <p:blipFill>
          <a:blip r:embed="rId8">
            <a:alphaModFix/>
          </a:blip>
          <a:stretch>
            <a:fillRect/>
          </a:stretch>
        </p:blipFill>
        <p:spPr>
          <a:xfrm>
            <a:off x="5369325" y="2824601"/>
            <a:ext cx="2058576" cy="885673"/>
          </a:xfrm>
          <a:prstGeom prst="rect">
            <a:avLst/>
          </a:prstGeom>
          <a:noFill/>
          <a:ln>
            <a:noFill/>
          </a:ln>
        </p:spPr>
      </p:pic>
      <p:pic>
        <p:nvPicPr>
          <p:cNvPr id="283" name="Google Shape;283;p38"/>
          <p:cNvPicPr preferRelativeResize="0"/>
          <p:nvPr/>
        </p:nvPicPr>
        <p:blipFill>
          <a:blip r:embed="rId9">
            <a:alphaModFix/>
          </a:blip>
          <a:stretch>
            <a:fillRect/>
          </a:stretch>
        </p:blipFill>
        <p:spPr>
          <a:xfrm>
            <a:off x="2840575" y="1222550"/>
            <a:ext cx="2293275" cy="2338899"/>
          </a:xfrm>
          <a:prstGeom prst="rect">
            <a:avLst/>
          </a:prstGeom>
          <a:noFill/>
          <a:ln>
            <a:noFill/>
          </a:ln>
        </p:spPr>
      </p:pic>
      <p:pic>
        <p:nvPicPr>
          <p:cNvPr id="284" name="Google Shape;284;p38"/>
          <p:cNvPicPr preferRelativeResize="0"/>
          <p:nvPr/>
        </p:nvPicPr>
        <p:blipFill>
          <a:blip r:embed="rId10">
            <a:alphaModFix/>
          </a:blip>
          <a:stretch>
            <a:fillRect/>
          </a:stretch>
        </p:blipFill>
        <p:spPr>
          <a:xfrm>
            <a:off x="5369325" y="3809650"/>
            <a:ext cx="2038525" cy="98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subTitle" idx="1"/>
          </p:nvPr>
        </p:nvSpPr>
        <p:spPr>
          <a:xfrm>
            <a:off x="348675" y="1133325"/>
            <a:ext cx="7478400" cy="3561000"/>
          </a:xfrm>
          <a:prstGeom prst="rect">
            <a:avLst/>
          </a:prstGeom>
        </p:spPr>
        <p:txBody>
          <a:bodyPr spcFirstLastPara="1" wrap="square" lIns="68575" tIns="34275" rIns="68575" bIns="34275" anchor="t" anchorCtr="0">
            <a:normAutofit/>
          </a:bodyPr>
          <a:lstStyle/>
          <a:p>
            <a:pPr marL="457200" lvl="0" indent="-323850" algn="l" rtl="0">
              <a:spcBef>
                <a:spcPts val="800"/>
              </a:spcBef>
              <a:spcAft>
                <a:spcPts val="0"/>
              </a:spcAft>
              <a:buSzPts val="1500"/>
              <a:buChar char="●"/>
            </a:pPr>
            <a:r>
              <a:rPr lang="en"/>
              <a:t>There is no statistically correlations between all numerical variables</a:t>
            </a:r>
            <a:endParaRPr/>
          </a:p>
          <a:p>
            <a:pPr marL="457200" lvl="0" indent="0" algn="l" rtl="0">
              <a:spcBef>
                <a:spcPts val="800"/>
              </a:spcBef>
              <a:spcAft>
                <a:spcPts val="0"/>
              </a:spcAft>
              <a:buNone/>
            </a:pPr>
            <a:endParaRPr sz="900"/>
          </a:p>
          <a:p>
            <a:pPr marL="457200" lvl="0" indent="-323850" algn="l" rtl="0">
              <a:spcBef>
                <a:spcPts val="800"/>
              </a:spcBef>
              <a:spcAft>
                <a:spcPts val="0"/>
              </a:spcAft>
              <a:buSzPts val="1500"/>
              <a:buChar char="●"/>
            </a:pPr>
            <a:r>
              <a:rPr lang="en"/>
              <a:t>Analysis shows that Gender, Self_Employed, and Dependents do not have much effects on the target variable, Loan_Status</a:t>
            </a:r>
            <a:endParaRPr/>
          </a:p>
          <a:p>
            <a:pPr marL="457200" lvl="0" indent="0" algn="l" rtl="0">
              <a:spcBef>
                <a:spcPts val="800"/>
              </a:spcBef>
              <a:spcAft>
                <a:spcPts val="0"/>
              </a:spcAft>
              <a:buNone/>
            </a:pPr>
            <a:endParaRPr sz="900"/>
          </a:p>
          <a:p>
            <a:pPr marL="457200" lvl="0" indent="-323850" algn="l" rtl="0">
              <a:spcBef>
                <a:spcPts val="800"/>
              </a:spcBef>
              <a:spcAft>
                <a:spcPts val="0"/>
              </a:spcAft>
              <a:buSzPts val="1500"/>
              <a:buChar char="●"/>
            </a:pPr>
            <a:r>
              <a:rPr lang="en"/>
              <a:t>The only category under variable Property_Area that seems to have some impact on Loan_Status is Semiurban</a:t>
            </a:r>
            <a:endParaRPr/>
          </a:p>
          <a:p>
            <a:pPr marL="457200" lvl="0" indent="0" algn="l" rtl="0">
              <a:spcBef>
                <a:spcPts val="800"/>
              </a:spcBef>
              <a:spcAft>
                <a:spcPts val="0"/>
              </a:spcAft>
              <a:buNone/>
            </a:pPr>
            <a:endParaRPr sz="900"/>
          </a:p>
          <a:p>
            <a:pPr marL="457200" lvl="0" indent="-323850" algn="l" rtl="0">
              <a:spcBef>
                <a:spcPts val="800"/>
              </a:spcBef>
              <a:spcAft>
                <a:spcPts val="0"/>
              </a:spcAft>
              <a:buSzPts val="1500"/>
              <a:buChar char="●"/>
            </a:pPr>
            <a:r>
              <a:rPr lang="en"/>
              <a:t>Credit_History shows the strongest impact on Loan_Status per cross-tabulation analysis</a:t>
            </a:r>
            <a:endParaRPr/>
          </a:p>
          <a:p>
            <a:pPr marL="457200" lvl="0" indent="0" algn="l" rtl="0">
              <a:spcBef>
                <a:spcPts val="800"/>
              </a:spcBef>
              <a:spcAft>
                <a:spcPts val="0"/>
              </a:spcAft>
              <a:buNone/>
            </a:pPr>
            <a:endParaRPr/>
          </a:p>
        </p:txBody>
      </p:sp>
      <p:sp>
        <p:nvSpPr>
          <p:cNvPr id="290" name="Google Shape;290;p39"/>
          <p:cNvSpPr txBox="1">
            <a:spLocks noGrp="1"/>
          </p:cNvSpPr>
          <p:nvPr>
            <p:ph type="ctrTitle"/>
          </p:nvPr>
        </p:nvSpPr>
        <p:spPr>
          <a:xfrm>
            <a:off x="241188" y="154925"/>
            <a:ext cx="89028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150"/>
              <a:t>Data Understanding - Exploratory Data Analysis Cont’d</a:t>
            </a:r>
            <a:endParaRPr sz="31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subTitle" idx="1"/>
          </p:nvPr>
        </p:nvSpPr>
        <p:spPr>
          <a:xfrm>
            <a:off x="216450" y="950575"/>
            <a:ext cx="7403100" cy="4284600"/>
          </a:xfrm>
          <a:prstGeom prst="rect">
            <a:avLst/>
          </a:prstGeom>
        </p:spPr>
        <p:txBody>
          <a:bodyPr spcFirstLastPara="1" wrap="square" lIns="68575" tIns="34275" rIns="68575" bIns="34275" anchor="t" anchorCtr="0">
            <a:spAutoFit/>
          </a:bodyPr>
          <a:lstStyle/>
          <a:p>
            <a:pPr marL="457200" lvl="0" indent="-323850" algn="l" rtl="0">
              <a:lnSpc>
                <a:spcPct val="90000"/>
              </a:lnSpc>
              <a:spcBef>
                <a:spcPts val="800"/>
              </a:spcBef>
              <a:spcAft>
                <a:spcPts val="0"/>
              </a:spcAft>
              <a:buSzPts val="1500"/>
              <a:buChar char="●"/>
            </a:pPr>
            <a:r>
              <a:rPr lang="en" sz="1400" b="1"/>
              <a:t>Dropped Variables: </a:t>
            </a:r>
            <a:r>
              <a:rPr lang="en" sz="1400"/>
              <a:t>Through data exploration we came to the conclusion that we can drop the columns Loan_ID, Gender, Self_Employed, Dependents. Loan_ID is an identifier of each loan applicant and serves no purpose. Gender, Self_Employed, and Dependents are shown to have very little to no impact on the target variable, Loan_Status.</a:t>
            </a:r>
            <a:br>
              <a:rPr lang="en" sz="1400"/>
            </a:br>
            <a:endParaRPr sz="100"/>
          </a:p>
          <a:p>
            <a:pPr marL="457200" lvl="0" indent="-323850" algn="l" rtl="0">
              <a:lnSpc>
                <a:spcPct val="90000"/>
              </a:lnSpc>
              <a:spcBef>
                <a:spcPts val="800"/>
              </a:spcBef>
              <a:spcAft>
                <a:spcPts val="0"/>
              </a:spcAft>
              <a:buSzPts val="1500"/>
              <a:buChar char="●"/>
            </a:pPr>
            <a:r>
              <a:rPr lang="en" sz="1400" b="1"/>
              <a:t>Treatment of Property_Area Variable: </a:t>
            </a:r>
            <a:r>
              <a:rPr lang="en" sz="1400"/>
              <a:t>Property_Area was converted into a binary column with “Semiurban” as positive and “Rural”/”Urban” as negative. </a:t>
            </a:r>
            <a:br>
              <a:rPr lang="en" sz="1400"/>
            </a:br>
            <a:endParaRPr sz="400"/>
          </a:p>
          <a:p>
            <a:pPr marL="457200" lvl="0" indent="-323850" algn="l" rtl="0">
              <a:lnSpc>
                <a:spcPct val="90000"/>
              </a:lnSpc>
              <a:spcBef>
                <a:spcPts val="800"/>
              </a:spcBef>
              <a:spcAft>
                <a:spcPts val="0"/>
              </a:spcAft>
              <a:buSzPts val="1500"/>
              <a:buChar char="●"/>
            </a:pPr>
            <a:r>
              <a:rPr lang="en" sz="1400" b="1"/>
              <a:t>Treatment of Missing Values: </a:t>
            </a:r>
            <a:r>
              <a:rPr lang="en" sz="1400"/>
              <a:t>We dropped the rows that had NULL values. We have in fact tried multiple ways of treating null values: replacing null values with median, mode, or random values. After multiple loops of the CRISP process, we discovered dropping missing values provided the most accurate testing result.</a:t>
            </a:r>
            <a:br>
              <a:rPr lang="en" sz="1400"/>
            </a:br>
            <a:endParaRPr sz="400"/>
          </a:p>
          <a:p>
            <a:pPr marL="457200" lvl="0" indent="-317500" algn="l" rtl="0">
              <a:lnSpc>
                <a:spcPct val="90000"/>
              </a:lnSpc>
              <a:spcBef>
                <a:spcPts val="800"/>
              </a:spcBef>
              <a:spcAft>
                <a:spcPts val="0"/>
              </a:spcAft>
              <a:buSzPts val="1400"/>
              <a:buChar char="●"/>
            </a:pPr>
            <a:r>
              <a:rPr lang="en" sz="1400" b="1"/>
              <a:t>Treatment of Outliers: </a:t>
            </a:r>
            <a:r>
              <a:rPr lang="en" sz="1400"/>
              <a:t>We left the outliers as they are in place.</a:t>
            </a:r>
            <a:r>
              <a:rPr lang="en" sz="1400" b="1"/>
              <a:t> </a:t>
            </a:r>
            <a:r>
              <a:rPr lang="en" sz="1400"/>
              <a:t>We have in fact tried multiple ways of treating outliers: replacing outliers with median or mode or capping outliers with the IQR bounds. After multiple loops of the CRISP process, we discovered that all treatments of outliers reduce the accuracy of model prediction based on testing result and decided to leave the outliers as they are in place.</a:t>
            </a:r>
            <a:endParaRPr sz="1400"/>
          </a:p>
          <a:p>
            <a:pPr marL="0" lvl="0" indent="0" algn="l" rtl="0">
              <a:lnSpc>
                <a:spcPct val="90000"/>
              </a:lnSpc>
              <a:spcBef>
                <a:spcPts val="800"/>
              </a:spcBef>
              <a:spcAft>
                <a:spcPts val="0"/>
              </a:spcAft>
              <a:buNone/>
            </a:pPr>
            <a:endParaRPr/>
          </a:p>
          <a:p>
            <a:pPr marL="457200" lvl="0" indent="0" algn="l" rtl="0">
              <a:lnSpc>
                <a:spcPct val="90000"/>
              </a:lnSpc>
              <a:spcBef>
                <a:spcPts val="800"/>
              </a:spcBef>
              <a:spcAft>
                <a:spcPts val="0"/>
              </a:spcAft>
              <a:buNone/>
            </a:pPr>
            <a:endParaRPr/>
          </a:p>
        </p:txBody>
      </p:sp>
      <p:sp>
        <p:nvSpPr>
          <p:cNvPr id="296" name="Google Shape;296;p40"/>
          <p:cNvSpPr txBox="1">
            <a:spLocks noGrp="1"/>
          </p:cNvSpPr>
          <p:nvPr>
            <p:ph type="ctrTitle"/>
          </p:nvPr>
        </p:nvSpPr>
        <p:spPr>
          <a:xfrm>
            <a:off x="465275" y="195800"/>
            <a:ext cx="46434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Data Preparation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body" idx="2"/>
          </p:nvPr>
        </p:nvSpPr>
        <p:spPr>
          <a:xfrm>
            <a:off x="308025" y="584481"/>
            <a:ext cx="7323900" cy="1459800"/>
          </a:xfrm>
          <a:prstGeom prst="rect">
            <a:avLst/>
          </a:prstGeom>
        </p:spPr>
        <p:txBody>
          <a:bodyPr spcFirstLastPara="1" wrap="square" lIns="571500" tIns="91425" rIns="91425" bIns="91425" anchor="t" anchorCtr="0">
            <a:normAutofit/>
          </a:bodyPr>
          <a:lstStyle/>
          <a:p>
            <a:pPr marL="0" lvl="0" indent="0" algn="l" rtl="0">
              <a:lnSpc>
                <a:spcPct val="100000"/>
              </a:lnSpc>
              <a:spcBef>
                <a:spcPts val="800"/>
              </a:spcBef>
              <a:spcAft>
                <a:spcPts val="0"/>
              </a:spcAft>
              <a:buNone/>
            </a:pPr>
            <a:r>
              <a:rPr lang="en" b="0" dirty="0">
                <a:latin typeface="IBM Plex Sans"/>
                <a:ea typeface="IBM Plex Sans"/>
                <a:cs typeface="IBM Plex Sans"/>
                <a:sym typeface="IBM Plex Sans"/>
              </a:rPr>
              <a:t>After applying all treatments of data from the Data Preparation Phase, we have 527 records available for modeling.</a:t>
            </a:r>
            <a:endParaRPr b="0" dirty="0">
              <a:latin typeface="IBM Plex Sans"/>
              <a:ea typeface="IBM Plex Sans"/>
              <a:cs typeface="IBM Plex Sans"/>
              <a:sym typeface="IBM Plex Sans"/>
            </a:endParaRPr>
          </a:p>
          <a:p>
            <a:pPr marL="0" lvl="0" indent="0" algn="l" rtl="0">
              <a:lnSpc>
                <a:spcPct val="100000"/>
              </a:lnSpc>
              <a:spcBef>
                <a:spcPts val="800"/>
              </a:spcBef>
              <a:spcAft>
                <a:spcPts val="0"/>
              </a:spcAft>
              <a:buNone/>
            </a:pPr>
            <a:endParaRPr dirty="0"/>
          </a:p>
        </p:txBody>
      </p:sp>
      <p:sp>
        <p:nvSpPr>
          <p:cNvPr id="302" name="Google Shape;302;p41"/>
          <p:cNvSpPr txBox="1">
            <a:spLocks noGrp="1"/>
          </p:cNvSpPr>
          <p:nvPr>
            <p:ph type="ctrTitle"/>
          </p:nvPr>
        </p:nvSpPr>
        <p:spPr>
          <a:xfrm>
            <a:off x="477150" y="79625"/>
            <a:ext cx="7323900" cy="7641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SzPts val="990"/>
              <a:buNone/>
            </a:pPr>
            <a:r>
              <a:rPr lang="en"/>
              <a:t>Data Preparation Cont’d </a:t>
            </a:r>
            <a:endParaRPr/>
          </a:p>
        </p:txBody>
      </p:sp>
      <p:sp>
        <p:nvSpPr>
          <p:cNvPr id="303" name="Google Shape;303;p41"/>
          <p:cNvSpPr txBox="1">
            <a:spLocks noGrp="1"/>
          </p:cNvSpPr>
          <p:nvPr>
            <p:ph type="body" idx="2"/>
          </p:nvPr>
        </p:nvSpPr>
        <p:spPr>
          <a:xfrm>
            <a:off x="308025" y="3075350"/>
            <a:ext cx="8962800" cy="1894500"/>
          </a:xfrm>
          <a:prstGeom prst="rect">
            <a:avLst/>
          </a:prstGeom>
        </p:spPr>
        <p:txBody>
          <a:bodyPr spcFirstLastPara="1" wrap="square" lIns="571500" tIns="91425" rIns="91425" bIns="91425" anchor="t" anchorCtr="0">
            <a:normAutofit/>
          </a:bodyPr>
          <a:lstStyle/>
          <a:p>
            <a:pPr marL="0" lvl="0" indent="0" algn="l" rtl="0">
              <a:lnSpc>
                <a:spcPct val="100000"/>
              </a:lnSpc>
              <a:spcBef>
                <a:spcPts val="800"/>
              </a:spcBef>
              <a:spcAft>
                <a:spcPts val="0"/>
              </a:spcAft>
              <a:buNone/>
            </a:pPr>
            <a:r>
              <a:rPr lang="en" b="0">
                <a:latin typeface="IBM Plex Sans"/>
                <a:ea typeface="IBM Plex Sans"/>
                <a:cs typeface="IBM Plex Sans"/>
                <a:sym typeface="IBM Plex Sans"/>
              </a:rPr>
              <a:t>We split the 527 records available for modeling randomly into 60-40:</a:t>
            </a:r>
            <a:endParaRPr b="0">
              <a:latin typeface="IBM Plex Sans"/>
              <a:ea typeface="IBM Plex Sans"/>
              <a:cs typeface="IBM Plex Sans"/>
              <a:sym typeface="IBM Plex Sans"/>
            </a:endParaRPr>
          </a:p>
          <a:p>
            <a:pPr marL="457200" lvl="0" indent="-317500" algn="l" rtl="0">
              <a:lnSpc>
                <a:spcPct val="100000"/>
              </a:lnSpc>
              <a:spcBef>
                <a:spcPts val="800"/>
              </a:spcBef>
              <a:spcAft>
                <a:spcPts val="0"/>
              </a:spcAft>
              <a:buSzPts val="1400"/>
              <a:buFont typeface="IBM Plex Sans"/>
              <a:buChar char="●"/>
            </a:pPr>
            <a:r>
              <a:rPr lang="en">
                <a:latin typeface="IBM Plex Sans"/>
                <a:ea typeface="IBM Plex Sans"/>
                <a:cs typeface="IBM Plex Sans"/>
                <a:sym typeface="IBM Plex Sans"/>
              </a:rPr>
              <a:t>Training Set:</a:t>
            </a:r>
            <a:r>
              <a:rPr lang="en" b="0">
                <a:latin typeface="IBM Plex Sans"/>
                <a:ea typeface="IBM Plex Sans"/>
                <a:cs typeface="IBM Plex Sans"/>
                <a:sym typeface="IBM Plex Sans"/>
              </a:rPr>
              <a:t> </a:t>
            </a:r>
            <a:r>
              <a:rPr lang="en">
                <a:latin typeface="IBM Plex Sans"/>
                <a:ea typeface="IBM Plex Sans"/>
                <a:cs typeface="IBM Plex Sans"/>
                <a:sym typeface="IBM Plex Sans"/>
              </a:rPr>
              <a:t>60% </a:t>
            </a:r>
            <a:r>
              <a:rPr lang="en" b="0">
                <a:latin typeface="IBM Plex Sans"/>
                <a:ea typeface="IBM Plex Sans"/>
                <a:cs typeface="IBM Plex Sans"/>
                <a:sym typeface="IBM Plex Sans"/>
              </a:rPr>
              <a:t>of all records available for modeling</a:t>
            </a:r>
            <a:endParaRPr b="0">
              <a:latin typeface="IBM Plex Sans"/>
              <a:ea typeface="IBM Plex Sans"/>
              <a:cs typeface="IBM Plex Sans"/>
              <a:sym typeface="IBM Plex Sans"/>
            </a:endParaRPr>
          </a:p>
          <a:p>
            <a:pPr marL="457200" lvl="0" indent="-317500" algn="l" rtl="0">
              <a:lnSpc>
                <a:spcPct val="100000"/>
              </a:lnSpc>
              <a:spcBef>
                <a:spcPts val="0"/>
              </a:spcBef>
              <a:spcAft>
                <a:spcPts val="0"/>
              </a:spcAft>
              <a:buSzPts val="1400"/>
              <a:buFont typeface="IBM Plex Sans"/>
              <a:buChar char="●"/>
            </a:pPr>
            <a:r>
              <a:rPr lang="en">
                <a:latin typeface="IBM Plex Sans"/>
                <a:ea typeface="IBM Plex Sans"/>
                <a:cs typeface="IBM Plex Sans"/>
                <a:sym typeface="IBM Plex Sans"/>
              </a:rPr>
              <a:t>Testing Set: 40% </a:t>
            </a:r>
            <a:r>
              <a:rPr lang="en" b="0">
                <a:latin typeface="IBM Plex Sans"/>
                <a:ea typeface="IBM Plex Sans"/>
                <a:cs typeface="IBM Plex Sans"/>
                <a:sym typeface="IBM Plex Sans"/>
              </a:rPr>
              <a:t>of all records available for modeling</a:t>
            </a:r>
            <a:endParaRPr b="0">
              <a:latin typeface="IBM Plex Sans"/>
              <a:ea typeface="IBM Plex Sans"/>
              <a:cs typeface="IBM Plex Sans"/>
              <a:sym typeface="IBM Plex Sans"/>
            </a:endParaRPr>
          </a:p>
          <a:p>
            <a:pPr marL="0" lvl="0" indent="0" algn="l" rtl="0">
              <a:lnSpc>
                <a:spcPct val="100000"/>
              </a:lnSpc>
              <a:spcBef>
                <a:spcPts val="800"/>
              </a:spcBef>
              <a:spcAft>
                <a:spcPts val="0"/>
              </a:spcAft>
              <a:buNone/>
            </a:pPr>
            <a:endParaRPr b="0">
              <a:latin typeface="IBM Plex Sans"/>
              <a:ea typeface="IBM Plex Sans"/>
              <a:cs typeface="IBM Plex Sans"/>
              <a:sym typeface="IBM Plex Sans"/>
            </a:endParaRPr>
          </a:p>
        </p:txBody>
      </p:sp>
      <p:pic>
        <p:nvPicPr>
          <p:cNvPr id="304" name="Google Shape;304;p41"/>
          <p:cNvPicPr preferRelativeResize="0"/>
          <p:nvPr/>
        </p:nvPicPr>
        <p:blipFill>
          <a:blip r:embed="rId3">
            <a:alphaModFix/>
          </a:blip>
          <a:stretch>
            <a:fillRect/>
          </a:stretch>
        </p:blipFill>
        <p:spPr>
          <a:xfrm>
            <a:off x="954050" y="4103725"/>
            <a:ext cx="6264896" cy="314050"/>
          </a:xfrm>
          <a:prstGeom prst="rect">
            <a:avLst/>
          </a:prstGeom>
          <a:noFill/>
          <a:ln>
            <a:noFill/>
          </a:ln>
        </p:spPr>
      </p:pic>
      <p:pic>
        <p:nvPicPr>
          <p:cNvPr id="305" name="Google Shape;305;p41"/>
          <p:cNvPicPr preferRelativeResize="0"/>
          <p:nvPr/>
        </p:nvPicPr>
        <p:blipFill>
          <a:blip r:embed="rId4">
            <a:alphaModFix/>
          </a:blip>
          <a:stretch>
            <a:fillRect/>
          </a:stretch>
        </p:blipFill>
        <p:spPr>
          <a:xfrm>
            <a:off x="3477512" y="1097099"/>
            <a:ext cx="3062331" cy="18943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Modeling - Decision Tree</a:t>
            </a:r>
            <a:endParaRPr/>
          </a:p>
        </p:txBody>
      </p:sp>
      <p:sp>
        <p:nvSpPr>
          <p:cNvPr id="311" name="Google Shape;311;p42"/>
          <p:cNvSpPr txBox="1">
            <a:spLocks noGrp="1"/>
          </p:cNvSpPr>
          <p:nvPr>
            <p:ph type="body" idx="2"/>
          </p:nvPr>
        </p:nvSpPr>
        <p:spPr>
          <a:xfrm>
            <a:off x="477150" y="1589950"/>
            <a:ext cx="4387500" cy="3192300"/>
          </a:xfrm>
          <a:prstGeom prst="rect">
            <a:avLst/>
          </a:prstGeom>
        </p:spPr>
        <p:txBody>
          <a:bodyPr spcFirstLastPara="1" wrap="square" lIns="571500" tIns="91425" rIns="91425" bIns="91425" anchor="t" anchorCtr="0">
            <a:normAutofit fontScale="92500"/>
          </a:bodyPr>
          <a:lstStyle/>
          <a:p>
            <a:pPr marL="0" lvl="0" indent="-146050" algn="l" rtl="0">
              <a:lnSpc>
                <a:spcPct val="90000"/>
              </a:lnSpc>
              <a:spcBef>
                <a:spcPts val="800"/>
              </a:spcBef>
              <a:spcAft>
                <a:spcPts val="0"/>
              </a:spcAft>
              <a:buClr>
                <a:schemeClr val="lt1"/>
              </a:buClr>
              <a:buSzPts val="1400"/>
              <a:buAutoNum type="arabicPeriod"/>
            </a:pPr>
            <a:r>
              <a:rPr lang="en"/>
              <a:t>Decision Tree</a:t>
            </a:r>
            <a:endParaRPr/>
          </a:p>
          <a:p>
            <a:pPr marL="0" lvl="0" indent="0" algn="l" rtl="0">
              <a:lnSpc>
                <a:spcPct val="90000"/>
              </a:lnSpc>
              <a:spcBef>
                <a:spcPts val="800"/>
              </a:spcBef>
              <a:spcAft>
                <a:spcPts val="0"/>
              </a:spcAft>
              <a:buNone/>
            </a:pPr>
            <a:r>
              <a:rPr lang="en" b="0">
                <a:latin typeface="IBM Plex Sans"/>
                <a:ea typeface="IBM Plex Sans"/>
                <a:cs typeface="IBM Plex Sans"/>
                <a:sym typeface="IBM Plex Sans"/>
              </a:rPr>
              <a:t>It is a collection of decision nodes, connected by branches, extending downward from the root node until terminating in leaf nodes. It creates a tree like structure which is easily readable which makes it easier for interpretation and understanding of the model. Since the loan approval process requires a lot of decisions to be made involving complex and diverse data type the decision tree model can handle these requirements and can also handle missing values and outliers that may be found in the data.</a:t>
            </a:r>
            <a:endParaRPr b="0">
              <a:latin typeface="IBM Plex Sans"/>
              <a:ea typeface="IBM Plex Sans"/>
              <a:cs typeface="IBM Plex Sans"/>
              <a:sym typeface="IBM Plex Sans"/>
            </a:endParaRPr>
          </a:p>
          <a:p>
            <a:pPr marL="0" lvl="0" indent="0" algn="l" rtl="0">
              <a:lnSpc>
                <a:spcPct val="90000"/>
              </a:lnSpc>
              <a:spcBef>
                <a:spcPts val="800"/>
              </a:spcBef>
              <a:spcAft>
                <a:spcPts val="0"/>
              </a:spcAft>
              <a:buNone/>
            </a:pPr>
            <a:r>
              <a:rPr lang="en" b="0">
                <a:latin typeface="IBM Plex Sans"/>
                <a:ea typeface="IBM Plex Sans"/>
                <a:cs typeface="IBM Plex Sans"/>
                <a:sym typeface="IBM Plex Sans"/>
              </a:rPr>
              <a:t>Decision Trees can handle both Categorical and Numerical values which is suitable for the loan approval process.</a:t>
            </a:r>
            <a:endParaRPr/>
          </a:p>
        </p:txBody>
      </p:sp>
      <p:sp>
        <p:nvSpPr>
          <p:cNvPr id="312" name="Google Shape;312;p42"/>
          <p:cNvSpPr txBox="1"/>
          <p:nvPr/>
        </p:nvSpPr>
        <p:spPr>
          <a:xfrm>
            <a:off x="797175" y="974350"/>
            <a:ext cx="6289500" cy="6156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
                <a:solidFill>
                  <a:schemeClr val="lt1"/>
                </a:solidFill>
                <a:latin typeface="IBM Plex Sans"/>
                <a:ea typeface="IBM Plex Sans"/>
                <a:cs typeface="IBM Plex Sans"/>
                <a:sym typeface="IBM Plex Sans"/>
              </a:rPr>
              <a:t>The target variable is categorical(yes/no) and it is not continuous. Therefore we will use two of the Machine Learning algorithms for our case.</a:t>
            </a:r>
            <a:endParaRPr>
              <a:latin typeface="IBM Plex Sans"/>
              <a:ea typeface="IBM Plex Sans"/>
              <a:cs typeface="IBM Plex Sans"/>
              <a:sym typeface="IBM Plex Sans"/>
            </a:endParaRPr>
          </a:p>
        </p:txBody>
      </p:sp>
      <p:pic>
        <p:nvPicPr>
          <p:cNvPr id="313" name="Google Shape;313;p42"/>
          <p:cNvPicPr preferRelativeResize="0"/>
          <p:nvPr/>
        </p:nvPicPr>
        <p:blipFill>
          <a:blip r:embed="rId3">
            <a:alphaModFix/>
          </a:blip>
          <a:stretch>
            <a:fillRect/>
          </a:stretch>
        </p:blipFill>
        <p:spPr>
          <a:xfrm>
            <a:off x="4960825" y="2074600"/>
            <a:ext cx="3975900" cy="17428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ctrTitle"/>
          </p:nvPr>
        </p:nvSpPr>
        <p:spPr>
          <a:xfrm>
            <a:off x="477150" y="338350"/>
            <a:ext cx="61452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Modeling - Decision Tree Cont’d</a:t>
            </a:r>
            <a:endParaRPr/>
          </a:p>
        </p:txBody>
      </p:sp>
      <p:sp>
        <p:nvSpPr>
          <p:cNvPr id="319" name="Google Shape;319;p43"/>
          <p:cNvSpPr txBox="1">
            <a:spLocks noGrp="1"/>
          </p:cNvSpPr>
          <p:nvPr>
            <p:ph type="body" idx="2"/>
          </p:nvPr>
        </p:nvSpPr>
        <p:spPr>
          <a:xfrm>
            <a:off x="6922000" y="1737375"/>
            <a:ext cx="2161200" cy="2523600"/>
          </a:xfrm>
          <a:prstGeom prst="rect">
            <a:avLst/>
          </a:prstGeom>
        </p:spPr>
        <p:txBody>
          <a:bodyPr spcFirstLastPara="1" wrap="square" lIns="571500" tIns="91425" rIns="91425" bIns="91425" anchor="t" anchorCtr="0">
            <a:normAutofit fontScale="92500"/>
          </a:bodyPr>
          <a:lstStyle/>
          <a:p>
            <a:pPr marL="0" lvl="0" indent="0" algn="l" rtl="0">
              <a:lnSpc>
                <a:spcPct val="100000"/>
              </a:lnSpc>
              <a:spcBef>
                <a:spcPts val="800"/>
              </a:spcBef>
              <a:spcAft>
                <a:spcPts val="0"/>
              </a:spcAft>
              <a:buNone/>
            </a:pPr>
            <a:r>
              <a:rPr lang="en" b="0">
                <a:latin typeface="IBM Plex Sans"/>
                <a:ea typeface="IBM Plex Sans"/>
                <a:cs typeface="IBM Plex Sans"/>
                <a:sym typeface="IBM Plex Sans"/>
              </a:rPr>
              <a:t>The figure on the left shows us the full decision tree in its total depth of 20 and you can see that it is </a:t>
            </a:r>
            <a:r>
              <a:rPr lang="en">
                <a:latin typeface="IBM Plex Sans"/>
                <a:ea typeface="IBM Plex Sans"/>
                <a:cs typeface="IBM Plex Sans"/>
                <a:sym typeface="IBM Plex Sans"/>
              </a:rPr>
              <a:t>overfitting</a:t>
            </a:r>
            <a:r>
              <a:rPr lang="en" b="0">
                <a:latin typeface="IBM Plex Sans"/>
                <a:ea typeface="IBM Plex Sans"/>
                <a:cs typeface="IBM Plex Sans"/>
                <a:sym typeface="IBM Plex Sans"/>
              </a:rPr>
              <a:t> the model. Since this is the case </a:t>
            </a:r>
            <a:r>
              <a:rPr lang="en">
                <a:latin typeface="IBM Plex Sans"/>
                <a:ea typeface="IBM Plex Sans"/>
                <a:cs typeface="IBM Plex Sans"/>
                <a:sym typeface="IBM Plex Sans"/>
              </a:rPr>
              <a:t>we are going to prune the data </a:t>
            </a:r>
            <a:r>
              <a:rPr lang="en" b="0">
                <a:latin typeface="IBM Plex Sans"/>
                <a:ea typeface="IBM Plex Sans"/>
                <a:cs typeface="IBM Plex Sans"/>
                <a:sym typeface="IBM Plex Sans"/>
              </a:rPr>
              <a:t>to see how it fits.</a:t>
            </a:r>
            <a:endParaRPr b="0">
              <a:latin typeface="IBM Plex Sans"/>
              <a:ea typeface="IBM Plex Sans"/>
              <a:cs typeface="IBM Plex Sans"/>
              <a:sym typeface="IBM Plex Sans"/>
            </a:endParaRPr>
          </a:p>
        </p:txBody>
      </p:sp>
      <p:pic>
        <p:nvPicPr>
          <p:cNvPr id="320" name="Google Shape;320;p43"/>
          <p:cNvPicPr preferRelativeResize="0"/>
          <p:nvPr/>
        </p:nvPicPr>
        <p:blipFill>
          <a:blip r:embed="rId3">
            <a:alphaModFix/>
          </a:blip>
          <a:stretch>
            <a:fillRect/>
          </a:stretch>
        </p:blipFill>
        <p:spPr>
          <a:xfrm>
            <a:off x="386001" y="959100"/>
            <a:ext cx="6795100" cy="3815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4"/>
          <p:cNvSpPr txBox="1">
            <a:spLocks noGrp="1"/>
          </p:cNvSpPr>
          <p:nvPr>
            <p:ph type="ctrTitle"/>
          </p:nvPr>
        </p:nvSpPr>
        <p:spPr>
          <a:xfrm>
            <a:off x="477150" y="338350"/>
            <a:ext cx="6857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Modeling - Decision Tree Cont’d</a:t>
            </a:r>
            <a:endParaRPr/>
          </a:p>
        </p:txBody>
      </p:sp>
      <p:sp>
        <p:nvSpPr>
          <p:cNvPr id="326" name="Google Shape;326;p44"/>
          <p:cNvSpPr txBox="1">
            <a:spLocks noGrp="1"/>
          </p:cNvSpPr>
          <p:nvPr>
            <p:ph type="body" idx="2"/>
          </p:nvPr>
        </p:nvSpPr>
        <p:spPr>
          <a:xfrm>
            <a:off x="367425" y="974350"/>
            <a:ext cx="6481500" cy="1296300"/>
          </a:xfrm>
          <a:prstGeom prst="rect">
            <a:avLst/>
          </a:prstGeom>
        </p:spPr>
        <p:txBody>
          <a:bodyPr spcFirstLastPara="1" wrap="square" lIns="571500" tIns="91425" rIns="91425" bIns="91425" anchor="t" anchorCtr="0">
            <a:normAutofit/>
          </a:bodyPr>
          <a:lstStyle/>
          <a:p>
            <a:pPr marL="0" lvl="0" indent="0" algn="l" rtl="0">
              <a:lnSpc>
                <a:spcPct val="100000"/>
              </a:lnSpc>
              <a:spcBef>
                <a:spcPts val="800"/>
              </a:spcBef>
              <a:spcAft>
                <a:spcPts val="0"/>
              </a:spcAft>
              <a:buNone/>
            </a:pPr>
            <a:r>
              <a:rPr lang="en" b="0" dirty="0">
                <a:latin typeface="IBM Plex Sans"/>
                <a:ea typeface="IBM Plex Sans"/>
                <a:cs typeface="IBM Plex Sans"/>
                <a:sym typeface="IBM Plex Sans"/>
              </a:rPr>
              <a:t>The figure below shows us the accuracy of the model while pruning for depths 1 - 20.</a:t>
            </a:r>
            <a:endParaRPr b="0" dirty="0">
              <a:latin typeface="IBM Plex Sans"/>
              <a:ea typeface="IBM Plex Sans"/>
              <a:cs typeface="IBM Plex Sans"/>
              <a:sym typeface="IBM Plex Sans"/>
            </a:endParaRPr>
          </a:p>
        </p:txBody>
      </p:sp>
      <p:pic>
        <p:nvPicPr>
          <p:cNvPr id="327" name="Google Shape;327;p44"/>
          <p:cNvPicPr preferRelativeResize="0"/>
          <p:nvPr/>
        </p:nvPicPr>
        <p:blipFill rotWithShape="1">
          <a:blip r:embed="rId3">
            <a:alphaModFix/>
          </a:blip>
          <a:srcRect l="1040" r="-1039"/>
          <a:stretch/>
        </p:blipFill>
        <p:spPr>
          <a:xfrm>
            <a:off x="765300" y="1820925"/>
            <a:ext cx="7418600" cy="267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ctrTitle"/>
          </p:nvPr>
        </p:nvSpPr>
        <p:spPr>
          <a:xfrm>
            <a:off x="477150" y="338350"/>
            <a:ext cx="61851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Modeling - Decision Tree Cont’d</a:t>
            </a:r>
            <a:endParaRPr/>
          </a:p>
        </p:txBody>
      </p:sp>
      <p:sp>
        <p:nvSpPr>
          <p:cNvPr id="333" name="Google Shape;333;p45"/>
          <p:cNvSpPr txBox="1">
            <a:spLocks noGrp="1"/>
          </p:cNvSpPr>
          <p:nvPr>
            <p:ph type="body" idx="2"/>
          </p:nvPr>
        </p:nvSpPr>
        <p:spPr>
          <a:xfrm>
            <a:off x="477150" y="760403"/>
            <a:ext cx="7014600" cy="1234500"/>
          </a:xfrm>
          <a:prstGeom prst="rect">
            <a:avLst/>
          </a:prstGeom>
        </p:spPr>
        <p:txBody>
          <a:bodyPr spcFirstLastPara="1" wrap="square" lIns="571500" tIns="91425" rIns="91425" bIns="91425" anchor="t" anchorCtr="0">
            <a:normAutofit/>
          </a:bodyPr>
          <a:lstStyle/>
          <a:p>
            <a:pPr marL="0" lvl="0" indent="0" algn="l" rtl="0">
              <a:lnSpc>
                <a:spcPct val="100000"/>
              </a:lnSpc>
              <a:spcBef>
                <a:spcPts val="800"/>
              </a:spcBef>
              <a:spcAft>
                <a:spcPts val="0"/>
              </a:spcAft>
              <a:buNone/>
            </a:pPr>
            <a:r>
              <a:rPr lang="en" b="0" dirty="0">
                <a:latin typeface="IBM Plex Sans"/>
                <a:ea typeface="IBM Plex Sans"/>
                <a:cs typeface="IBM Plex Sans"/>
                <a:sym typeface="IBM Plex Sans"/>
              </a:rPr>
              <a:t>The figures below show </a:t>
            </a:r>
            <a:r>
              <a:rPr lang="en" dirty="0">
                <a:latin typeface="IBM Plex Sans"/>
                <a:ea typeface="IBM Plex Sans"/>
                <a:cs typeface="IBM Plex Sans"/>
                <a:sym typeface="IBM Plex Sans"/>
              </a:rPr>
              <a:t>the final depth of 3</a:t>
            </a:r>
            <a:r>
              <a:rPr lang="en" b="0" dirty="0">
                <a:latin typeface="IBM Plex Sans"/>
                <a:ea typeface="IBM Plex Sans"/>
                <a:cs typeface="IBM Plex Sans"/>
                <a:sym typeface="IBM Plex Sans"/>
              </a:rPr>
              <a:t> of the decision tree which we decided on based on the results obtained from pruning and the accuracy results that were obtained at depth 3.</a:t>
            </a:r>
            <a:endParaRPr b="0" dirty="0">
              <a:latin typeface="IBM Plex Sans"/>
              <a:ea typeface="IBM Plex Sans"/>
              <a:cs typeface="IBM Plex Sans"/>
              <a:sym typeface="IBM Plex Sans"/>
            </a:endParaRPr>
          </a:p>
        </p:txBody>
      </p:sp>
      <p:pic>
        <p:nvPicPr>
          <p:cNvPr id="334" name="Google Shape;334;p45"/>
          <p:cNvPicPr preferRelativeResize="0"/>
          <p:nvPr/>
        </p:nvPicPr>
        <p:blipFill>
          <a:blip r:embed="rId3">
            <a:alphaModFix/>
          </a:blip>
          <a:stretch>
            <a:fillRect/>
          </a:stretch>
        </p:blipFill>
        <p:spPr>
          <a:xfrm>
            <a:off x="6326175" y="2854288"/>
            <a:ext cx="2434025" cy="828675"/>
          </a:xfrm>
          <a:prstGeom prst="rect">
            <a:avLst/>
          </a:prstGeom>
          <a:noFill/>
          <a:ln>
            <a:noFill/>
          </a:ln>
        </p:spPr>
      </p:pic>
      <p:pic>
        <p:nvPicPr>
          <p:cNvPr id="335" name="Google Shape;335;p45"/>
          <p:cNvPicPr preferRelativeResize="0"/>
          <p:nvPr/>
        </p:nvPicPr>
        <p:blipFill>
          <a:blip r:embed="rId4">
            <a:alphaModFix/>
          </a:blip>
          <a:stretch>
            <a:fillRect/>
          </a:stretch>
        </p:blipFill>
        <p:spPr>
          <a:xfrm>
            <a:off x="477150" y="1780956"/>
            <a:ext cx="5663073" cy="29753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body" idx="2"/>
          </p:nvPr>
        </p:nvSpPr>
        <p:spPr>
          <a:xfrm>
            <a:off x="283850" y="1243911"/>
            <a:ext cx="5141100" cy="34560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b="0">
                <a:latin typeface="IBM Plex Sans"/>
                <a:ea typeface="IBM Plex Sans"/>
                <a:cs typeface="IBM Plex Sans"/>
                <a:sym typeface="IBM Plex Sans"/>
              </a:rPr>
              <a:t>One of the key functions of banks and financial institutions is to provide loans to individuals and businesses</a:t>
            </a:r>
            <a:endParaRPr b="0">
              <a:latin typeface="IBM Plex Sans"/>
              <a:ea typeface="IBM Plex Sans"/>
              <a:cs typeface="IBM Plex Sans"/>
              <a:sym typeface="IBM Plex Sans"/>
            </a:endParaRPr>
          </a:p>
          <a:p>
            <a:pPr marL="457200" lvl="0" indent="0" algn="l" rtl="0">
              <a:spcBef>
                <a:spcPts val="800"/>
              </a:spcBef>
              <a:spcAft>
                <a:spcPts val="0"/>
              </a:spcAft>
              <a:buNone/>
            </a:pPr>
            <a:endParaRPr sz="500" b="0">
              <a:latin typeface="IBM Plex Sans"/>
              <a:ea typeface="IBM Plex Sans"/>
              <a:cs typeface="IBM Plex Sans"/>
              <a:sym typeface="IBM Plex Sans"/>
            </a:endParaRPr>
          </a:p>
          <a:p>
            <a:pPr marL="457200" lvl="0" indent="-317500" algn="l" rtl="0">
              <a:spcBef>
                <a:spcPts val="800"/>
              </a:spcBef>
              <a:spcAft>
                <a:spcPts val="0"/>
              </a:spcAft>
              <a:buSzPts val="1400"/>
              <a:buChar char="●"/>
            </a:pPr>
            <a:r>
              <a:rPr lang="en" b="0">
                <a:latin typeface="IBM Plex Sans"/>
                <a:ea typeface="IBM Plex Sans"/>
                <a:cs typeface="IBM Plex Sans"/>
                <a:sym typeface="IBM Plex Sans"/>
              </a:rPr>
              <a:t>Not all loan applicants, however, are able to fulfill the requirements for loan approval</a:t>
            </a:r>
            <a:endParaRPr b="0">
              <a:latin typeface="IBM Plex Sans"/>
              <a:ea typeface="IBM Plex Sans"/>
              <a:cs typeface="IBM Plex Sans"/>
              <a:sym typeface="IBM Plex Sans"/>
            </a:endParaRPr>
          </a:p>
          <a:p>
            <a:pPr marL="0" lvl="0" indent="0" algn="l" rtl="0">
              <a:spcBef>
                <a:spcPts val="800"/>
              </a:spcBef>
              <a:spcAft>
                <a:spcPts val="0"/>
              </a:spcAft>
              <a:buNone/>
            </a:pPr>
            <a:endParaRPr sz="500" b="0">
              <a:latin typeface="IBM Plex Sans"/>
              <a:ea typeface="IBM Plex Sans"/>
              <a:cs typeface="IBM Plex Sans"/>
              <a:sym typeface="IBM Plex Sans"/>
            </a:endParaRPr>
          </a:p>
          <a:p>
            <a:pPr marL="457200" lvl="0" indent="-317500" algn="l" rtl="0">
              <a:spcBef>
                <a:spcPts val="800"/>
              </a:spcBef>
              <a:spcAft>
                <a:spcPts val="0"/>
              </a:spcAft>
              <a:buSzPts val="1400"/>
              <a:buChar char="●"/>
            </a:pPr>
            <a:r>
              <a:rPr lang="en" b="0">
                <a:latin typeface="IBM Plex Sans"/>
                <a:ea typeface="IBM Plex Sans"/>
                <a:cs typeface="IBM Plex Sans"/>
                <a:sym typeface="IBM Plex Sans"/>
              </a:rPr>
              <a:t>Banks and other financial institutions can make better decisions and lower their risk of loan defaults by utilizing machine learning models to predict whether to approve a loan or not</a:t>
            </a:r>
            <a:endParaRPr b="0">
              <a:latin typeface="IBM Plex Sans"/>
              <a:ea typeface="IBM Plex Sans"/>
              <a:cs typeface="IBM Plex Sans"/>
              <a:sym typeface="IBM Plex Sans"/>
            </a:endParaRPr>
          </a:p>
          <a:p>
            <a:pPr marL="0" lvl="0" indent="0" algn="l" rtl="0">
              <a:spcBef>
                <a:spcPts val="800"/>
              </a:spcBef>
              <a:spcAft>
                <a:spcPts val="0"/>
              </a:spcAft>
              <a:buNone/>
            </a:pPr>
            <a:endParaRPr sz="500" b="0">
              <a:latin typeface="IBM Plex Sans"/>
              <a:ea typeface="IBM Plex Sans"/>
              <a:cs typeface="IBM Plex Sans"/>
              <a:sym typeface="IBM Plex Sans"/>
            </a:endParaRPr>
          </a:p>
          <a:p>
            <a:pPr marL="457200" lvl="0" indent="-317500" algn="l" rtl="0">
              <a:spcBef>
                <a:spcPts val="800"/>
              </a:spcBef>
              <a:spcAft>
                <a:spcPts val="0"/>
              </a:spcAft>
              <a:buSzPts val="1400"/>
              <a:buChar char="●"/>
            </a:pPr>
            <a:r>
              <a:rPr lang="en" b="0">
                <a:latin typeface="IBM Plex Sans"/>
                <a:ea typeface="IBM Plex Sans"/>
                <a:cs typeface="IBM Plex Sans"/>
                <a:sym typeface="IBM Plex Sans"/>
              </a:rPr>
              <a:t>As a result, the financial institutions may process loans more quickly and be more profitable</a:t>
            </a:r>
            <a:endParaRPr b="0">
              <a:latin typeface="IBM Plex Sans"/>
              <a:ea typeface="IBM Plex Sans"/>
              <a:cs typeface="IBM Plex Sans"/>
              <a:sym typeface="IBM Plex Sans"/>
            </a:endParaRPr>
          </a:p>
        </p:txBody>
      </p:sp>
      <p:pic>
        <p:nvPicPr>
          <p:cNvPr id="195" name="Google Shape;195;p28"/>
          <p:cNvPicPr preferRelativeResize="0"/>
          <p:nvPr/>
        </p:nvPicPr>
        <p:blipFill>
          <a:blip r:embed="rId3">
            <a:alphaModFix/>
          </a:blip>
          <a:stretch>
            <a:fillRect/>
          </a:stretch>
        </p:blipFill>
        <p:spPr>
          <a:xfrm>
            <a:off x="5530875" y="1957213"/>
            <a:ext cx="3414252" cy="2277279"/>
          </a:xfrm>
          <a:prstGeom prst="rect">
            <a:avLst/>
          </a:prstGeom>
          <a:noFill/>
          <a:ln>
            <a:noFill/>
          </a:ln>
        </p:spPr>
      </p:pic>
      <p:sp>
        <p:nvSpPr>
          <p:cNvPr id="196" name="Google Shape;196;p28"/>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a:spLocks noGrp="1"/>
          </p:cNvSpPr>
          <p:nvPr>
            <p:ph type="body" idx="2"/>
          </p:nvPr>
        </p:nvSpPr>
        <p:spPr>
          <a:xfrm>
            <a:off x="367425" y="1170450"/>
            <a:ext cx="4259400" cy="3392400"/>
          </a:xfrm>
          <a:prstGeom prst="rect">
            <a:avLst/>
          </a:prstGeom>
        </p:spPr>
        <p:txBody>
          <a:bodyPr spcFirstLastPara="1" wrap="square" lIns="571500" tIns="91425" rIns="91425" bIns="91425" anchor="t" anchorCtr="0">
            <a:normAutofit/>
          </a:bodyPr>
          <a:lstStyle/>
          <a:p>
            <a:pPr marL="0" lvl="0" indent="-342900" algn="l" rtl="0">
              <a:spcBef>
                <a:spcPts val="800"/>
              </a:spcBef>
              <a:spcAft>
                <a:spcPts val="0"/>
              </a:spcAft>
              <a:buNone/>
            </a:pPr>
            <a:r>
              <a:rPr lang="en"/>
              <a:t>2. Logistic Regression</a:t>
            </a:r>
            <a:endParaRPr/>
          </a:p>
          <a:p>
            <a:pPr marL="0" lvl="0" indent="0" algn="l" rtl="0">
              <a:lnSpc>
                <a:spcPct val="100000"/>
              </a:lnSpc>
              <a:spcBef>
                <a:spcPts val="800"/>
              </a:spcBef>
              <a:spcAft>
                <a:spcPts val="0"/>
              </a:spcAft>
              <a:buNone/>
            </a:pPr>
            <a:r>
              <a:rPr lang="en" b="0">
                <a:latin typeface="IBM Plex Sans"/>
                <a:ea typeface="IBM Plex Sans"/>
                <a:cs typeface="IBM Plex Sans"/>
                <a:sym typeface="IBM Plex Sans"/>
              </a:rPr>
              <a:t>It is statistical model used for classification and predictive analysis. It works well with independent variables and since the outcome is a probability the output is going to be binary. The loan approval process can get data intensive and the model can be scaled accordingly and does not require tuning. A model can be trained easily using logistic regression.</a:t>
            </a:r>
            <a:endParaRPr b="0">
              <a:latin typeface="IBM Plex Sans"/>
              <a:ea typeface="IBM Plex Sans"/>
              <a:cs typeface="IBM Plex Sans"/>
              <a:sym typeface="IBM Plex Sans"/>
            </a:endParaRPr>
          </a:p>
          <a:p>
            <a:pPr marL="0" lvl="0" indent="0" algn="l" rtl="0">
              <a:lnSpc>
                <a:spcPct val="100000"/>
              </a:lnSpc>
              <a:spcBef>
                <a:spcPts val="800"/>
              </a:spcBef>
              <a:spcAft>
                <a:spcPts val="0"/>
              </a:spcAft>
              <a:buNone/>
            </a:pPr>
            <a:r>
              <a:rPr lang="en" b="0">
                <a:latin typeface="IBM Plex Sans"/>
                <a:ea typeface="IBM Plex Sans"/>
                <a:cs typeface="IBM Plex Sans"/>
                <a:sym typeface="IBM Plex Sans"/>
              </a:rPr>
              <a:t>Logistic Regression can handle both Categorical and Numerical values which is suitable for the loan approval process.</a:t>
            </a:r>
            <a:endParaRPr/>
          </a:p>
        </p:txBody>
      </p:sp>
      <p:pic>
        <p:nvPicPr>
          <p:cNvPr id="341" name="Google Shape;341;p46"/>
          <p:cNvPicPr preferRelativeResize="0"/>
          <p:nvPr/>
        </p:nvPicPr>
        <p:blipFill>
          <a:blip r:embed="rId3">
            <a:alphaModFix/>
          </a:blip>
          <a:stretch>
            <a:fillRect/>
          </a:stretch>
        </p:blipFill>
        <p:spPr>
          <a:xfrm>
            <a:off x="4778150" y="1884275"/>
            <a:ext cx="4201276" cy="1690925"/>
          </a:xfrm>
          <a:prstGeom prst="rect">
            <a:avLst/>
          </a:prstGeom>
          <a:noFill/>
          <a:ln>
            <a:noFill/>
          </a:ln>
        </p:spPr>
      </p:pic>
      <p:sp>
        <p:nvSpPr>
          <p:cNvPr id="342" name="Google Shape;342;p46"/>
          <p:cNvSpPr txBox="1">
            <a:spLocks noGrp="1"/>
          </p:cNvSpPr>
          <p:nvPr>
            <p:ph type="ctrTitle"/>
          </p:nvPr>
        </p:nvSpPr>
        <p:spPr>
          <a:xfrm>
            <a:off x="477150" y="338350"/>
            <a:ext cx="61851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Modeling - Logistic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body" idx="2"/>
          </p:nvPr>
        </p:nvSpPr>
        <p:spPr>
          <a:xfrm>
            <a:off x="356137" y="803519"/>
            <a:ext cx="7323900" cy="1306800"/>
          </a:xfrm>
          <a:prstGeom prst="rect">
            <a:avLst/>
          </a:prstGeom>
        </p:spPr>
        <p:txBody>
          <a:bodyPr spcFirstLastPara="1" wrap="square" lIns="571500" tIns="91425" rIns="91425" bIns="91425" anchor="t" anchorCtr="0">
            <a:normAutofit/>
          </a:bodyPr>
          <a:lstStyle/>
          <a:p>
            <a:pPr marL="0" lvl="0" indent="-342900" algn="l" rtl="0">
              <a:spcBef>
                <a:spcPts val="800"/>
              </a:spcBef>
              <a:spcAft>
                <a:spcPts val="0"/>
              </a:spcAft>
              <a:buNone/>
            </a:pPr>
            <a:r>
              <a:rPr lang="en" dirty="0"/>
              <a:t>Three Elements of the Logistic Regression model are shown below:</a:t>
            </a:r>
            <a:endParaRPr dirty="0"/>
          </a:p>
          <a:p>
            <a:pPr marL="457200" lvl="0" indent="-317500" algn="l" rtl="0">
              <a:spcBef>
                <a:spcPts val="800"/>
              </a:spcBef>
              <a:spcAft>
                <a:spcPts val="0"/>
              </a:spcAft>
              <a:buSzPts val="1400"/>
              <a:buChar char="●"/>
            </a:pPr>
            <a:r>
              <a:rPr lang="en" b="0" dirty="0">
                <a:latin typeface="IBM Plex Sans"/>
                <a:ea typeface="IBM Plex Sans"/>
                <a:cs typeface="IBM Plex Sans"/>
                <a:sym typeface="IBM Plex Sans"/>
              </a:rPr>
              <a:t>Independent Variables used</a:t>
            </a:r>
            <a:endParaRPr b="0" dirty="0">
              <a:latin typeface="IBM Plex Sans"/>
              <a:ea typeface="IBM Plex Sans"/>
              <a:cs typeface="IBM Plex Sans"/>
              <a:sym typeface="IBM Plex Sans"/>
            </a:endParaRPr>
          </a:p>
          <a:p>
            <a:pPr marL="457200" lvl="0" indent="-317500" algn="l" rtl="0">
              <a:spcBef>
                <a:spcPts val="0"/>
              </a:spcBef>
              <a:spcAft>
                <a:spcPts val="0"/>
              </a:spcAft>
              <a:buSzPts val="1400"/>
              <a:buChar char="●"/>
            </a:pPr>
            <a:r>
              <a:rPr lang="en" b="0" dirty="0">
                <a:latin typeface="IBM Plex Sans"/>
                <a:ea typeface="IBM Plex Sans"/>
                <a:cs typeface="IBM Plex Sans"/>
                <a:sym typeface="IBM Plex Sans"/>
              </a:rPr>
              <a:t>Model Intercept</a:t>
            </a:r>
            <a:endParaRPr b="0" dirty="0">
              <a:latin typeface="IBM Plex Sans"/>
              <a:ea typeface="IBM Plex Sans"/>
              <a:cs typeface="IBM Plex Sans"/>
              <a:sym typeface="IBM Plex Sans"/>
            </a:endParaRPr>
          </a:p>
          <a:p>
            <a:pPr marL="457200" lvl="0" indent="-317500" algn="l" rtl="0">
              <a:spcBef>
                <a:spcPts val="0"/>
              </a:spcBef>
              <a:spcAft>
                <a:spcPts val="0"/>
              </a:spcAft>
              <a:buSzPts val="1400"/>
              <a:buChar char="●"/>
            </a:pPr>
            <a:r>
              <a:rPr lang="en" b="0" dirty="0">
                <a:latin typeface="IBM Plex Sans"/>
                <a:ea typeface="IBM Plex Sans"/>
                <a:cs typeface="IBM Plex Sans"/>
                <a:sym typeface="IBM Plex Sans"/>
              </a:rPr>
              <a:t>Model coefficients</a:t>
            </a:r>
            <a:endParaRPr b="0" dirty="0">
              <a:latin typeface="IBM Plex Sans"/>
              <a:ea typeface="IBM Plex Sans"/>
              <a:cs typeface="IBM Plex Sans"/>
              <a:sym typeface="IBM Plex Sans"/>
            </a:endParaRPr>
          </a:p>
          <a:p>
            <a:pPr marL="0" lvl="0" indent="0" algn="l" rtl="0">
              <a:lnSpc>
                <a:spcPct val="100000"/>
              </a:lnSpc>
              <a:spcBef>
                <a:spcPts val="800"/>
              </a:spcBef>
              <a:spcAft>
                <a:spcPts val="0"/>
              </a:spcAft>
              <a:buNone/>
            </a:pPr>
            <a:endParaRPr dirty="0"/>
          </a:p>
        </p:txBody>
      </p:sp>
      <p:pic>
        <p:nvPicPr>
          <p:cNvPr id="348" name="Google Shape;348;p47"/>
          <p:cNvPicPr preferRelativeResize="0"/>
          <p:nvPr/>
        </p:nvPicPr>
        <p:blipFill>
          <a:blip r:embed="rId3">
            <a:alphaModFix/>
          </a:blip>
          <a:stretch>
            <a:fillRect/>
          </a:stretch>
        </p:blipFill>
        <p:spPr>
          <a:xfrm>
            <a:off x="1214077" y="1932325"/>
            <a:ext cx="6715849" cy="2760450"/>
          </a:xfrm>
          <a:prstGeom prst="rect">
            <a:avLst/>
          </a:prstGeom>
          <a:noFill/>
          <a:ln>
            <a:noFill/>
          </a:ln>
        </p:spPr>
      </p:pic>
      <p:sp>
        <p:nvSpPr>
          <p:cNvPr id="349" name="Google Shape;349;p47"/>
          <p:cNvSpPr txBox="1">
            <a:spLocks noGrp="1"/>
          </p:cNvSpPr>
          <p:nvPr>
            <p:ph type="ctrTitle"/>
          </p:nvPr>
        </p:nvSpPr>
        <p:spPr>
          <a:xfrm>
            <a:off x="477150" y="210300"/>
            <a:ext cx="7323900" cy="7641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SzPts val="990"/>
              <a:buNone/>
            </a:pPr>
            <a:r>
              <a:rPr lang="en"/>
              <a:t>Modeling - Logistic Regression Cont’d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8"/>
          <p:cNvSpPr txBox="1">
            <a:spLocks noGrp="1"/>
          </p:cNvSpPr>
          <p:nvPr>
            <p:ph type="ctrTitle"/>
          </p:nvPr>
        </p:nvSpPr>
        <p:spPr>
          <a:xfrm>
            <a:off x="477150" y="183925"/>
            <a:ext cx="22836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Evaluation</a:t>
            </a:r>
            <a:endParaRPr/>
          </a:p>
        </p:txBody>
      </p:sp>
      <p:sp>
        <p:nvSpPr>
          <p:cNvPr id="355" name="Google Shape;355;p48"/>
          <p:cNvSpPr txBox="1">
            <a:spLocks noGrp="1"/>
          </p:cNvSpPr>
          <p:nvPr>
            <p:ph type="body" idx="2"/>
          </p:nvPr>
        </p:nvSpPr>
        <p:spPr>
          <a:xfrm>
            <a:off x="711457" y="760526"/>
            <a:ext cx="5141100" cy="3168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en"/>
              <a:t>Logistic regression Model Scores</a:t>
            </a:r>
            <a:endParaRPr/>
          </a:p>
        </p:txBody>
      </p:sp>
      <p:pic>
        <p:nvPicPr>
          <p:cNvPr id="356" name="Google Shape;356;p48"/>
          <p:cNvPicPr preferRelativeResize="0"/>
          <p:nvPr/>
        </p:nvPicPr>
        <p:blipFill>
          <a:blip r:embed="rId3">
            <a:alphaModFix/>
          </a:blip>
          <a:stretch>
            <a:fillRect/>
          </a:stretch>
        </p:blipFill>
        <p:spPr>
          <a:xfrm>
            <a:off x="609500" y="1072550"/>
            <a:ext cx="3020675" cy="988375"/>
          </a:xfrm>
          <a:prstGeom prst="rect">
            <a:avLst/>
          </a:prstGeom>
          <a:noFill/>
          <a:ln>
            <a:noFill/>
          </a:ln>
        </p:spPr>
      </p:pic>
      <p:pic>
        <p:nvPicPr>
          <p:cNvPr id="357" name="Google Shape;357;p48"/>
          <p:cNvPicPr preferRelativeResize="0"/>
          <p:nvPr/>
        </p:nvPicPr>
        <p:blipFill>
          <a:blip r:embed="rId4">
            <a:alphaModFix/>
          </a:blip>
          <a:stretch>
            <a:fillRect/>
          </a:stretch>
        </p:blipFill>
        <p:spPr>
          <a:xfrm>
            <a:off x="4342600" y="1072550"/>
            <a:ext cx="2903133" cy="988375"/>
          </a:xfrm>
          <a:prstGeom prst="rect">
            <a:avLst/>
          </a:prstGeom>
          <a:noFill/>
          <a:ln>
            <a:noFill/>
          </a:ln>
        </p:spPr>
      </p:pic>
      <p:sp>
        <p:nvSpPr>
          <p:cNvPr id="358" name="Google Shape;358;p48"/>
          <p:cNvSpPr txBox="1">
            <a:spLocks noGrp="1"/>
          </p:cNvSpPr>
          <p:nvPr>
            <p:ph type="body" idx="2"/>
          </p:nvPr>
        </p:nvSpPr>
        <p:spPr>
          <a:xfrm>
            <a:off x="4571988" y="760525"/>
            <a:ext cx="2590800" cy="3168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en"/>
              <a:t>Decision Tree Model Scores</a:t>
            </a:r>
            <a:endParaRPr/>
          </a:p>
        </p:txBody>
      </p:sp>
      <p:sp>
        <p:nvSpPr>
          <p:cNvPr id="359" name="Google Shape;359;p48"/>
          <p:cNvSpPr txBox="1">
            <a:spLocks noGrp="1"/>
          </p:cNvSpPr>
          <p:nvPr>
            <p:ph type="body" idx="2"/>
          </p:nvPr>
        </p:nvSpPr>
        <p:spPr>
          <a:xfrm>
            <a:off x="383800" y="2172150"/>
            <a:ext cx="8269200" cy="2909700"/>
          </a:xfrm>
          <a:prstGeom prst="rect">
            <a:avLst/>
          </a:prstGeom>
        </p:spPr>
        <p:txBody>
          <a:bodyPr spcFirstLastPara="1" wrap="square" lIns="68575" tIns="34275" rIns="68575" bIns="34275" anchor="t" anchorCtr="0">
            <a:spAutoFit/>
          </a:bodyPr>
          <a:lstStyle/>
          <a:p>
            <a:pPr marL="0" lvl="0" indent="0" algn="l" rtl="0">
              <a:spcBef>
                <a:spcPts val="800"/>
              </a:spcBef>
              <a:spcAft>
                <a:spcPts val="0"/>
              </a:spcAft>
              <a:buNone/>
            </a:pPr>
            <a:r>
              <a:rPr lang="en" b="0">
                <a:latin typeface="IBM Plex Sans"/>
                <a:ea typeface="IBM Plex Sans"/>
                <a:cs typeface="IBM Plex Sans"/>
                <a:sym typeface="IBM Plex Sans"/>
              </a:rPr>
              <a:t>From evaluating both models’ performance, we should be able to make good predictions on the loan applications using the applicants’ information.</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The </a:t>
            </a:r>
            <a:r>
              <a:rPr lang="en">
                <a:latin typeface="IBM Plex Sans"/>
                <a:ea typeface="IBM Plex Sans"/>
                <a:cs typeface="IBM Plex Sans"/>
                <a:sym typeface="IBM Plex Sans"/>
              </a:rPr>
              <a:t>Accuracy score</a:t>
            </a:r>
            <a:r>
              <a:rPr lang="en" b="0">
                <a:latin typeface="IBM Plex Sans"/>
                <a:ea typeface="IBM Plex Sans"/>
                <a:cs typeface="IBM Plex Sans"/>
                <a:sym typeface="IBM Plex Sans"/>
              </a:rPr>
              <a:t> is a model’s prediction success rate on the</a:t>
            </a:r>
            <a:r>
              <a:rPr lang="en">
                <a:latin typeface="IBM Plex Sans"/>
                <a:ea typeface="IBM Plex Sans"/>
                <a:cs typeface="IBM Plex Sans"/>
                <a:sym typeface="IBM Plex Sans"/>
              </a:rPr>
              <a:t> testing data set</a:t>
            </a:r>
            <a:r>
              <a:rPr lang="en" b="0">
                <a:latin typeface="IBM Plex Sans"/>
                <a:ea typeface="IBM Plex Sans"/>
                <a:cs typeface="IBM Plex Sans"/>
                <a:sym typeface="IBM Plex Sans"/>
              </a:rPr>
              <a:t>. The </a:t>
            </a:r>
            <a:r>
              <a:rPr lang="en">
                <a:latin typeface="IBM Plex Sans"/>
                <a:ea typeface="IBM Plex Sans"/>
                <a:cs typeface="IBM Plex Sans"/>
                <a:sym typeface="IBM Plex Sans"/>
              </a:rPr>
              <a:t>model_score</a:t>
            </a:r>
            <a:r>
              <a:rPr lang="en" b="0">
                <a:latin typeface="IBM Plex Sans"/>
                <a:ea typeface="IBM Plex Sans"/>
                <a:cs typeface="IBM Plex Sans"/>
                <a:sym typeface="IBM Plex Sans"/>
              </a:rPr>
              <a:t> is a model’s training score on the </a:t>
            </a:r>
            <a:r>
              <a:rPr lang="en">
                <a:latin typeface="IBM Plex Sans"/>
                <a:ea typeface="IBM Plex Sans"/>
                <a:cs typeface="IBM Plex Sans"/>
                <a:sym typeface="IBM Plex Sans"/>
              </a:rPr>
              <a:t>training data set</a:t>
            </a:r>
            <a:r>
              <a:rPr lang="en" b="0">
                <a:latin typeface="IBM Plex Sans"/>
                <a:ea typeface="IBM Plex Sans"/>
                <a:cs typeface="IBM Plex Sans"/>
                <a:sym typeface="IBM Plex Sans"/>
              </a:rPr>
              <a:t>. For both models, the accuracy score and model_score are close and therefore no sign of overfitting.</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The </a:t>
            </a:r>
            <a:r>
              <a:rPr lang="en">
                <a:latin typeface="IBM Plex Sans"/>
                <a:ea typeface="IBM Plex Sans"/>
                <a:cs typeface="IBM Plex Sans"/>
                <a:sym typeface="IBM Plex Sans"/>
              </a:rPr>
              <a:t>F1 score</a:t>
            </a:r>
            <a:r>
              <a:rPr lang="en" b="0">
                <a:latin typeface="IBM Plex Sans"/>
                <a:ea typeface="IBM Plex Sans"/>
                <a:cs typeface="IBM Plex Sans"/>
                <a:sym typeface="IBM Plex Sans"/>
              </a:rPr>
              <a:t> ranges from 0 - 1. The higher the score the better the performance. Here both models have the scores closer to 1 which means it has great performance.</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The </a:t>
            </a:r>
            <a:r>
              <a:rPr lang="en">
                <a:latin typeface="IBM Plex Sans"/>
                <a:ea typeface="IBM Plex Sans"/>
                <a:cs typeface="IBM Plex Sans"/>
                <a:sym typeface="IBM Plex Sans"/>
              </a:rPr>
              <a:t>Recall score</a:t>
            </a:r>
            <a:r>
              <a:rPr lang="en" b="0">
                <a:latin typeface="IBM Plex Sans"/>
                <a:ea typeface="IBM Plex Sans"/>
                <a:cs typeface="IBM Plex Sans"/>
                <a:sym typeface="IBM Plex Sans"/>
              </a:rPr>
              <a:t> shows the model’s tendency to capture all the positive cases. A high recall score shows that it has a smaller chance of missing the positive cases.</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The </a:t>
            </a:r>
            <a:r>
              <a:rPr lang="en">
                <a:latin typeface="IBM Plex Sans"/>
                <a:ea typeface="IBM Plex Sans"/>
                <a:cs typeface="IBM Plex Sans"/>
                <a:sym typeface="IBM Plex Sans"/>
              </a:rPr>
              <a:t>Accuracy scores</a:t>
            </a:r>
            <a:r>
              <a:rPr lang="en" b="0">
                <a:latin typeface="IBM Plex Sans"/>
                <a:ea typeface="IBM Plex Sans"/>
                <a:cs typeface="IBM Plex Sans"/>
                <a:sym typeface="IBM Plex Sans"/>
              </a:rPr>
              <a:t> for both models, 84.36% for Logistic Regression and 82.46% for Decision Tree, indicate high successful rate of predicting whether to approve a loan applicant or not.</a:t>
            </a:r>
            <a:endParaRPr b="0">
              <a:latin typeface="IBM Plex Sans"/>
              <a:ea typeface="IBM Plex Sans"/>
              <a:cs typeface="IBM Plex Sans"/>
              <a:sym typeface="IBM Plex Sans"/>
            </a:endParaRPr>
          </a:p>
          <a:p>
            <a:pPr marL="0" lvl="0" indent="0" algn="l" rtl="0">
              <a:spcBef>
                <a:spcPts val="800"/>
              </a:spcBef>
              <a:spcAft>
                <a:spcPts val="0"/>
              </a:spcAft>
              <a:buNone/>
            </a:pPr>
            <a:endParaRPr b="0">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9"/>
          <p:cNvSpPr txBox="1">
            <a:spLocks noGrp="1"/>
          </p:cNvSpPr>
          <p:nvPr>
            <p:ph type="ctrTitle"/>
          </p:nvPr>
        </p:nvSpPr>
        <p:spPr>
          <a:xfrm>
            <a:off x="477150" y="338350"/>
            <a:ext cx="4314300" cy="6360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SzPts val="990"/>
              <a:buNone/>
            </a:pPr>
            <a:r>
              <a:rPr lang="en"/>
              <a:t>Deployment</a:t>
            </a:r>
            <a:endParaRPr/>
          </a:p>
        </p:txBody>
      </p:sp>
      <p:sp>
        <p:nvSpPr>
          <p:cNvPr id="365" name="Google Shape;365;p49"/>
          <p:cNvSpPr txBox="1">
            <a:spLocks noGrp="1"/>
          </p:cNvSpPr>
          <p:nvPr>
            <p:ph type="body" idx="2"/>
          </p:nvPr>
        </p:nvSpPr>
        <p:spPr>
          <a:xfrm>
            <a:off x="724050" y="1597600"/>
            <a:ext cx="7606200" cy="26361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b="0">
                <a:latin typeface="IBM Plex Sans"/>
                <a:ea typeface="IBM Plex Sans"/>
                <a:cs typeface="IBM Plex Sans"/>
                <a:sym typeface="IBM Plex Sans"/>
              </a:rPr>
              <a:t>This is the final phase of the CRISP-DM methodology. After the evaluating the results from both the models we will integrate the model for loan approval into the existing workflow of the bank(s).</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The CRISP methodology that we used to run the Decision Tree and Logistic Regression models on the loan approval process for banks resulted in a higher percentage rate of accuracy. Logistic Regression had an accuracy of 84% and Decision Tree had an accuracy of 82% with no overfitting of the models.</a:t>
            </a:r>
            <a:endParaRPr b="0">
              <a:latin typeface="IBM Plex Sans"/>
              <a:ea typeface="IBM Plex Sans"/>
              <a:cs typeface="IBM Plex Sans"/>
              <a:sym typeface="IBM Plex Sans"/>
            </a:endParaRPr>
          </a:p>
          <a:p>
            <a:pPr marL="0" lvl="0" indent="0" algn="l" rtl="0">
              <a:spcBef>
                <a:spcPts val="800"/>
              </a:spcBef>
              <a:spcAft>
                <a:spcPts val="0"/>
              </a:spcAft>
              <a:buNone/>
            </a:pPr>
            <a:r>
              <a:rPr lang="en" b="0">
                <a:latin typeface="IBM Plex Sans"/>
                <a:ea typeface="IBM Plex Sans"/>
                <a:cs typeface="IBM Plex Sans"/>
                <a:sym typeface="IBM Plex Sans"/>
              </a:rPr>
              <a:t>Hence we can suggest that these models can be effectively used by banks to determine if a loan applicant’s application will be approved or not.</a:t>
            </a:r>
            <a:endParaRPr b="0">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0"/>
          <p:cNvSpPr txBox="1">
            <a:spLocks noGrp="1"/>
          </p:cNvSpPr>
          <p:nvPr>
            <p:ph type="ctrTitle"/>
          </p:nvPr>
        </p:nvSpPr>
        <p:spPr>
          <a:xfrm>
            <a:off x="477150" y="338350"/>
            <a:ext cx="22836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References</a:t>
            </a:r>
            <a:endParaRPr/>
          </a:p>
        </p:txBody>
      </p:sp>
      <p:sp>
        <p:nvSpPr>
          <p:cNvPr id="371" name="Google Shape;371;p50"/>
          <p:cNvSpPr txBox="1">
            <a:spLocks noGrp="1"/>
          </p:cNvSpPr>
          <p:nvPr>
            <p:ph type="body" idx="2"/>
          </p:nvPr>
        </p:nvSpPr>
        <p:spPr>
          <a:xfrm>
            <a:off x="477150" y="1069900"/>
            <a:ext cx="7508400" cy="31728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b="0">
                <a:latin typeface="IBM Plex Sans"/>
                <a:ea typeface="IBM Plex Sans"/>
                <a:cs typeface="IBM Plex Sans"/>
                <a:sym typeface="IBM Plex Sans"/>
              </a:rPr>
              <a:t>Methodology: Lecture Notes</a:t>
            </a:r>
            <a:endParaRPr b="0">
              <a:latin typeface="IBM Plex Sans"/>
              <a:ea typeface="IBM Plex Sans"/>
              <a:cs typeface="IBM Plex Sans"/>
              <a:sym typeface="IBM Plex Sans"/>
            </a:endParaRPr>
          </a:p>
          <a:p>
            <a:pPr marL="457200" lvl="0" indent="-317500" algn="l" rtl="0">
              <a:spcBef>
                <a:spcPts val="0"/>
              </a:spcBef>
              <a:spcAft>
                <a:spcPts val="0"/>
              </a:spcAft>
              <a:buSzPts val="1400"/>
              <a:buFont typeface="IBM Plex Sans"/>
              <a:buChar char="●"/>
            </a:pPr>
            <a:r>
              <a:rPr lang="en" b="0">
                <a:latin typeface="IBM Plex Sans"/>
                <a:ea typeface="IBM Plex Sans"/>
                <a:cs typeface="IBM Plex Sans"/>
                <a:sym typeface="IBM Plex Sans"/>
              </a:rPr>
              <a:t>Dataset: </a:t>
            </a:r>
            <a:r>
              <a:rPr lang="en" b="0" u="sng">
                <a:solidFill>
                  <a:schemeClr val="hlink"/>
                </a:solidFill>
                <a:latin typeface="IBM Plex Sans"/>
                <a:ea typeface="IBM Plex Sans"/>
                <a:cs typeface="IBM Plex Sans"/>
                <a:sym typeface="IBM Plex Sans"/>
                <a:hlinkClick r:id="rId3"/>
              </a:rPr>
              <a:t>www.kaggle.com</a:t>
            </a:r>
            <a:endParaRPr b="0">
              <a:latin typeface="IBM Plex Sans"/>
              <a:ea typeface="IBM Plex Sans"/>
              <a:cs typeface="IBM Plex Sans"/>
              <a:sym typeface="IBM Plex Sans"/>
            </a:endParaRPr>
          </a:p>
          <a:p>
            <a:pPr marL="457200" lvl="0" indent="-317500" algn="l" rtl="0">
              <a:spcBef>
                <a:spcPts val="0"/>
              </a:spcBef>
              <a:spcAft>
                <a:spcPts val="0"/>
              </a:spcAft>
              <a:buSzPts val="1400"/>
              <a:buFont typeface="IBM Plex Sans"/>
              <a:buChar char="●"/>
            </a:pPr>
            <a:r>
              <a:rPr lang="en" b="0">
                <a:latin typeface="IBM Plex Sans"/>
                <a:ea typeface="IBM Plex Sans"/>
                <a:cs typeface="IBM Plex Sans"/>
                <a:sym typeface="IBM Plex Sans"/>
              </a:rPr>
              <a:t>Picture of Bank Counter: </a:t>
            </a:r>
            <a:r>
              <a:rPr lang="en" b="0" u="sng">
                <a:solidFill>
                  <a:schemeClr val="hlink"/>
                </a:solidFill>
                <a:latin typeface="IBM Plex Sans"/>
                <a:ea typeface="IBM Plex Sans"/>
                <a:cs typeface="IBM Plex Sans"/>
                <a:sym typeface="IBM Plex Sans"/>
                <a:hlinkClick r:id="rId4"/>
              </a:rPr>
              <a:t>https://www.cnbc.com/select/best-personal-loans-from-big-banks/</a:t>
            </a:r>
            <a:endParaRPr b="0">
              <a:latin typeface="IBM Plex Sans"/>
              <a:ea typeface="IBM Plex Sans"/>
              <a:cs typeface="IBM Plex Sans"/>
              <a:sym typeface="IBM Plex Sans"/>
            </a:endParaRPr>
          </a:p>
          <a:p>
            <a:pPr marL="457200" lvl="0" indent="-317500" algn="l" rtl="0">
              <a:spcBef>
                <a:spcPts val="0"/>
              </a:spcBef>
              <a:spcAft>
                <a:spcPts val="0"/>
              </a:spcAft>
              <a:buSzPts val="1400"/>
              <a:buFont typeface="IBM Plex Sans"/>
              <a:buChar char="●"/>
            </a:pPr>
            <a:r>
              <a:rPr lang="en" b="0">
                <a:latin typeface="IBM Plex Sans"/>
                <a:ea typeface="IBM Plex Sans"/>
                <a:cs typeface="IBM Plex Sans"/>
                <a:sym typeface="IBM Plex Sans"/>
              </a:rPr>
              <a:t>Picture of Loan Application: </a:t>
            </a:r>
            <a:r>
              <a:rPr lang="en" b="0" u="sng">
                <a:solidFill>
                  <a:schemeClr val="hlink"/>
                </a:solidFill>
                <a:latin typeface="IBM Plex Sans"/>
                <a:ea typeface="IBM Plex Sans"/>
                <a:cs typeface="IBM Plex Sans"/>
                <a:sym typeface="IBM Plex Sans"/>
                <a:hlinkClick r:id="rId5"/>
              </a:rPr>
              <a:t>https://www.sbdc.uh.edu/sbdc/The_Secrets_to_Loan_Approval_-_UH_SBDC.asp</a:t>
            </a:r>
            <a:endParaRPr b="0">
              <a:latin typeface="IBM Plex Sans"/>
              <a:ea typeface="IBM Plex Sans"/>
              <a:cs typeface="IBM Plex Sans"/>
              <a:sym typeface="IBM Plex Sans"/>
            </a:endParaRPr>
          </a:p>
          <a:p>
            <a:pPr marL="457200" lvl="0" indent="0" algn="l" rtl="0">
              <a:spcBef>
                <a:spcPts val="800"/>
              </a:spcBef>
              <a:spcAft>
                <a:spcPts val="0"/>
              </a:spcAft>
              <a:buNone/>
            </a:pPr>
            <a:endParaRPr b="0">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body" idx="2"/>
          </p:nvPr>
        </p:nvSpPr>
        <p:spPr>
          <a:xfrm>
            <a:off x="331575" y="974350"/>
            <a:ext cx="7172700" cy="3856800"/>
          </a:xfrm>
          <a:prstGeom prst="rect">
            <a:avLst/>
          </a:prstGeom>
        </p:spPr>
        <p:txBody>
          <a:bodyPr spcFirstLastPara="1" wrap="square" lIns="68575" tIns="34275" rIns="68575" bIns="34275" anchor="t" anchorCtr="0">
            <a:spAutoFit/>
          </a:bodyPr>
          <a:lstStyle/>
          <a:p>
            <a:pPr marL="457200" lvl="0" indent="-317500" algn="l" rtl="0">
              <a:lnSpc>
                <a:spcPct val="90000"/>
              </a:lnSpc>
              <a:spcBef>
                <a:spcPts val="800"/>
              </a:spcBef>
              <a:spcAft>
                <a:spcPts val="0"/>
              </a:spcAft>
              <a:buSzPts val="1400"/>
              <a:buChar char="●"/>
            </a:pPr>
            <a:r>
              <a:rPr lang="en" b="0" dirty="0">
                <a:latin typeface="IBM Plex Sans"/>
                <a:ea typeface="IBM Plex Sans"/>
                <a:cs typeface="IBM Plex Sans"/>
                <a:sym typeface="IBM Plex Sans"/>
              </a:rPr>
              <a:t>The main goal of this project is to predict loan application approval via machine learning models</a:t>
            </a:r>
            <a:br>
              <a:rPr lang="en" b="0" dirty="0">
                <a:latin typeface="IBM Plex Sans"/>
                <a:ea typeface="IBM Plex Sans"/>
                <a:cs typeface="IBM Plex Sans"/>
                <a:sym typeface="IBM Plex Sans"/>
              </a:rPr>
            </a:br>
            <a:endParaRPr b="0" dirty="0">
              <a:latin typeface="IBM Plex Sans"/>
              <a:ea typeface="IBM Plex Sans"/>
              <a:cs typeface="IBM Plex Sans"/>
              <a:sym typeface="IBM Plex Sans"/>
            </a:endParaRPr>
          </a:p>
          <a:p>
            <a:pPr marL="457200" lvl="0" indent="-317500" algn="l" rtl="0">
              <a:lnSpc>
                <a:spcPct val="90000"/>
              </a:lnSpc>
              <a:spcBef>
                <a:spcPts val="0"/>
              </a:spcBef>
              <a:spcAft>
                <a:spcPts val="0"/>
              </a:spcAft>
              <a:buSzPts val="1400"/>
              <a:buChar char="●"/>
            </a:pPr>
            <a:r>
              <a:rPr lang="en" b="0" dirty="0">
                <a:latin typeface="IBM Plex Sans"/>
                <a:ea typeface="IBM Plex Sans"/>
                <a:cs typeface="IBM Plex Sans"/>
                <a:sym typeface="IBM Plex Sans"/>
              </a:rPr>
              <a:t>Two models, Decision Tree and Logistic Regression, will be developed for the purpose of the project</a:t>
            </a:r>
            <a:br>
              <a:rPr lang="en" b="0" dirty="0">
                <a:latin typeface="IBM Plex Sans"/>
                <a:ea typeface="IBM Plex Sans"/>
                <a:cs typeface="IBM Plex Sans"/>
                <a:sym typeface="IBM Plex Sans"/>
              </a:rPr>
            </a:br>
            <a:endParaRPr b="0" dirty="0">
              <a:latin typeface="IBM Plex Sans"/>
              <a:ea typeface="IBM Plex Sans"/>
              <a:cs typeface="IBM Plex Sans"/>
              <a:sym typeface="IBM Plex Sans"/>
            </a:endParaRPr>
          </a:p>
          <a:p>
            <a:pPr marL="457200" lvl="0" indent="-317500" algn="l" rtl="0">
              <a:lnSpc>
                <a:spcPct val="90000"/>
              </a:lnSpc>
              <a:spcBef>
                <a:spcPts val="0"/>
              </a:spcBef>
              <a:spcAft>
                <a:spcPts val="0"/>
              </a:spcAft>
              <a:buSzPts val="1400"/>
              <a:buChar char="●"/>
            </a:pPr>
            <a:r>
              <a:rPr lang="en" b="0" dirty="0">
                <a:latin typeface="IBM Plex Sans"/>
                <a:ea typeface="IBM Plex Sans"/>
                <a:cs typeface="IBM Plex Sans"/>
                <a:sym typeface="IBM Plex Sans"/>
              </a:rPr>
              <a:t>We are strictly following the steps under the Cross-Industry Standard Process (CRISP-DM) throughout the entire project</a:t>
            </a:r>
            <a:br>
              <a:rPr lang="en" b="0" dirty="0">
                <a:latin typeface="IBM Plex Sans"/>
                <a:ea typeface="IBM Plex Sans"/>
                <a:cs typeface="IBM Plex Sans"/>
                <a:sym typeface="IBM Plex Sans"/>
              </a:rPr>
            </a:br>
            <a:endParaRPr b="0" dirty="0">
              <a:latin typeface="IBM Plex Sans"/>
              <a:ea typeface="IBM Plex Sans"/>
              <a:cs typeface="IBM Plex Sans"/>
              <a:sym typeface="IBM Plex Sans"/>
            </a:endParaRPr>
          </a:p>
          <a:p>
            <a:pPr marL="457200" lvl="0" indent="-317500" algn="l" rtl="0">
              <a:lnSpc>
                <a:spcPct val="90000"/>
              </a:lnSpc>
              <a:spcBef>
                <a:spcPts val="0"/>
              </a:spcBef>
              <a:spcAft>
                <a:spcPts val="0"/>
              </a:spcAft>
              <a:buSzPts val="1400"/>
              <a:buFont typeface="IBM Plex Sans"/>
              <a:buChar char="●"/>
            </a:pPr>
            <a:r>
              <a:rPr lang="en" b="0" dirty="0">
                <a:latin typeface="IBM Plex Sans"/>
                <a:ea typeface="IBM Plex Sans"/>
                <a:cs typeface="IBM Plex Sans"/>
                <a:sym typeface="IBM Plex Sans"/>
              </a:rPr>
              <a:t>The software we would use for the project are Python and </a:t>
            </a:r>
            <a:r>
              <a:rPr lang="en" b="0" dirty="0" err="1">
                <a:latin typeface="IBM Plex Sans"/>
                <a:ea typeface="IBM Plex Sans"/>
                <a:cs typeface="IBM Plex Sans"/>
                <a:sym typeface="IBM Plex Sans"/>
              </a:rPr>
              <a:t>Jupyter</a:t>
            </a:r>
            <a:r>
              <a:rPr lang="en" b="0" dirty="0">
                <a:latin typeface="IBM Plex Sans"/>
                <a:ea typeface="IBM Plex Sans"/>
                <a:cs typeface="IBM Plex Sans"/>
                <a:sym typeface="IBM Plex Sans"/>
              </a:rPr>
              <a:t> Notebook. Python has many built-in packages, such as pandas, </a:t>
            </a:r>
            <a:r>
              <a:rPr lang="en" b="0" dirty="0" err="1">
                <a:latin typeface="IBM Plex Sans"/>
                <a:ea typeface="IBM Plex Sans"/>
                <a:cs typeface="IBM Plex Sans"/>
                <a:sym typeface="IBM Plex Sans"/>
              </a:rPr>
              <a:t>numpy</a:t>
            </a:r>
            <a:r>
              <a:rPr lang="en" b="0" dirty="0">
                <a:latin typeface="IBM Plex Sans"/>
                <a:ea typeface="IBM Plex Sans"/>
                <a:cs typeface="IBM Plex Sans"/>
                <a:sym typeface="IBM Plex Sans"/>
              </a:rPr>
              <a:t>, matplotlib, seaborn and </a:t>
            </a:r>
            <a:r>
              <a:rPr lang="en" b="0" dirty="0" err="1">
                <a:latin typeface="IBM Plex Sans"/>
                <a:ea typeface="IBM Plex Sans"/>
                <a:cs typeface="IBM Plex Sans"/>
                <a:sym typeface="IBM Plex Sans"/>
              </a:rPr>
              <a:t>scikit</a:t>
            </a:r>
            <a:r>
              <a:rPr lang="en" b="0" dirty="0">
                <a:latin typeface="IBM Plex Sans"/>
                <a:ea typeface="IBM Plex Sans"/>
                <a:cs typeface="IBM Plex Sans"/>
                <a:sym typeface="IBM Plex Sans"/>
              </a:rPr>
              <a:t>-learn, that help with data analysis and machine learning</a:t>
            </a:r>
            <a:br>
              <a:rPr lang="en" b="0" dirty="0">
                <a:latin typeface="IBM Plex Sans"/>
                <a:ea typeface="IBM Plex Sans"/>
                <a:cs typeface="IBM Plex Sans"/>
                <a:sym typeface="IBM Plex Sans"/>
              </a:rPr>
            </a:br>
            <a:endParaRPr b="0" dirty="0">
              <a:latin typeface="IBM Plex Sans"/>
              <a:ea typeface="IBM Plex Sans"/>
              <a:cs typeface="IBM Plex Sans"/>
              <a:sym typeface="IBM Plex Sans"/>
            </a:endParaRPr>
          </a:p>
          <a:p>
            <a:pPr marL="457200" lvl="0" indent="-317500" algn="l" rtl="0">
              <a:lnSpc>
                <a:spcPct val="90000"/>
              </a:lnSpc>
              <a:spcBef>
                <a:spcPts val="0"/>
              </a:spcBef>
              <a:spcAft>
                <a:spcPts val="0"/>
              </a:spcAft>
              <a:buSzPts val="1400"/>
              <a:buChar char="●"/>
            </a:pPr>
            <a:r>
              <a:rPr lang="en" b="0" dirty="0">
                <a:latin typeface="IBM Plex Sans"/>
                <a:ea typeface="IBM Plex Sans"/>
                <a:cs typeface="IBM Plex Sans"/>
                <a:sym typeface="IBM Plex Sans"/>
              </a:rPr>
              <a:t>By doing this project, we hope to assist financial institutions in making more precise and informed decisions about loan applications </a:t>
            </a:r>
            <a:br>
              <a:rPr lang="en" b="0" dirty="0">
                <a:latin typeface="IBM Plex Sans"/>
                <a:ea typeface="IBM Plex Sans"/>
                <a:cs typeface="IBM Plex Sans"/>
                <a:sym typeface="IBM Plex Sans"/>
              </a:rPr>
            </a:br>
            <a:endParaRPr b="0" dirty="0">
              <a:latin typeface="IBM Plex Sans"/>
              <a:ea typeface="IBM Plex Sans"/>
              <a:cs typeface="IBM Plex Sans"/>
              <a:sym typeface="IBM Plex Sans"/>
            </a:endParaRPr>
          </a:p>
          <a:p>
            <a:pPr marL="457200" lvl="0" indent="-317500" algn="l" rtl="0">
              <a:lnSpc>
                <a:spcPct val="90000"/>
              </a:lnSpc>
              <a:spcBef>
                <a:spcPts val="0"/>
              </a:spcBef>
              <a:spcAft>
                <a:spcPts val="0"/>
              </a:spcAft>
              <a:buSzPts val="1400"/>
              <a:buChar char="●"/>
            </a:pPr>
            <a:r>
              <a:rPr lang="en" b="0" dirty="0">
                <a:latin typeface="IBM Plex Sans"/>
                <a:ea typeface="IBM Plex Sans"/>
                <a:cs typeface="IBM Plex Sans"/>
                <a:sym typeface="IBM Plex Sans"/>
              </a:rPr>
              <a:t>The project will also provide us with the chance to learn how various machine learning models perform on classification tasks</a:t>
            </a:r>
            <a:endParaRPr b="0" dirty="0">
              <a:latin typeface="IBM Plex Sans"/>
              <a:ea typeface="IBM Plex Sans"/>
              <a:cs typeface="IBM Plex Sans"/>
              <a:sym typeface="IBM Plex Sans"/>
            </a:endParaRPr>
          </a:p>
          <a:p>
            <a:pPr marL="0" lvl="0" indent="0" algn="l" rtl="0">
              <a:lnSpc>
                <a:spcPct val="90000"/>
              </a:lnSpc>
              <a:spcBef>
                <a:spcPts val="800"/>
              </a:spcBef>
              <a:spcAft>
                <a:spcPts val="0"/>
              </a:spcAft>
              <a:buNone/>
            </a:pPr>
            <a:endParaRPr dirty="0"/>
          </a:p>
        </p:txBody>
      </p:sp>
      <p:sp>
        <p:nvSpPr>
          <p:cNvPr id="202" name="Google Shape;202;p29"/>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Objectives of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3859725" y="1197400"/>
            <a:ext cx="4577855" cy="3456000"/>
          </a:xfrm>
          <a:prstGeom prst="rect">
            <a:avLst/>
          </a:prstGeom>
          <a:noFill/>
          <a:ln>
            <a:noFill/>
          </a:ln>
        </p:spPr>
      </p:pic>
      <p:sp>
        <p:nvSpPr>
          <p:cNvPr id="209" name="Google Shape;209;p30"/>
          <p:cNvSpPr txBox="1">
            <a:spLocks noGrp="1"/>
          </p:cNvSpPr>
          <p:nvPr>
            <p:ph type="ctrTitle"/>
          </p:nvPr>
        </p:nvSpPr>
        <p:spPr>
          <a:xfrm>
            <a:off x="477150" y="338350"/>
            <a:ext cx="8447400" cy="6360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3700"/>
              <a:t>Cross-Industry Standard Process (CRISP-DM)</a:t>
            </a:r>
            <a:endParaRPr sz="3700"/>
          </a:p>
        </p:txBody>
      </p:sp>
      <p:pic>
        <p:nvPicPr>
          <p:cNvPr id="5" name="Picture 4">
            <a:extLst>
              <a:ext uri="{FF2B5EF4-FFF2-40B4-BE49-F238E27FC236}">
                <a16:creationId xmlns:a16="http://schemas.microsoft.com/office/drawing/2014/main" id="{30B9CD92-1B2D-7E47-987E-AD08D0230871}"/>
              </a:ext>
            </a:extLst>
          </p:cNvPr>
          <p:cNvPicPr>
            <a:picLocks noChangeAspect="1"/>
          </p:cNvPicPr>
          <p:nvPr/>
        </p:nvPicPr>
        <p:blipFill>
          <a:blip r:embed="rId4"/>
          <a:stretch>
            <a:fillRect/>
          </a:stretch>
        </p:blipFill>
        <p:spPr>
          <a:xfrm>
            <a:off x="383821" y="974350"/>
            <a:ext cx="4173639" cy="38234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subTitle" idx="1"/>
          </p:nvPr>
        </p:nvSpPr>
        <p:spPr>
          <a:xfrm>
            <a:off x="259325" y="974350"/>
            <a:ext cx="6920700" cy="4100700"/>
          </a:xfrm>
          <a:prstGeom prst="rect">
            <a:avLst/>
          </a:prstGeom>
        </p:spPr>
        <p:txBody>
          <a:bodyPr spcFirstLastPara="1" wrap="square" lIns="68575" tIns="34275" rIns="68575" bIns="34275" anchor="t" anchorCtr="0">
            <a:spAutoFit/>
          </a:bodyPr>
          <a:lstStyle/>
          <a:p>
            <a:pPr marL="457200" lvl="0" indent="-323850" algn="l" rtl="0">
              <a:lnSpc>
                <a:spcPct val="90000"/>
              </a:lnSpc>
              <a:spcBef>
                <a:spcPts val="800"/>
              </a:spcBef>
              <a:spcAft>
                <a:spcPts val="0"/>
              </a:spcAft>
              <a:buSzPts val="1500"/>
              <a:buChar char="●"/>
            </a:pPr>
            <a:r>
              <a:rPr lang="en" b="1" dirty="0"/>
              <a:t>Profound Question: </a:t>
            </a:r>
            <a:br>
              <a:rPr lang="en" b="1" dirty="0"/>
            </a:br>
            <a:r>
              <a:rPr lang="en" dirty="0"/>
              <a:t>Determine if a loan applicant will get their loan approved or not</a:t>
            </a:r>
            <a:endParaRPr b="1" dirty="0"/>
          </a:p>
          <a:p>
            <a:pPr marL="457200" lvl="0" indent="0" algn="l" rtl="0">
              <a:lnSpc>
                <a:spcPct val="90000"/>
              </a:lnSpc>
              <a:spcBef>
                <a:spcPts val="800"/>
              </a:spcBef>
              <a:spcAft>
                <a:spcPts val="0"/>
              </a:spcAft>
              <a:buNone/>
            </a:pPr>
            <a:endParaRPr sz="100" b="1" dirty="0"/>
          </a:p>
          <a:p>
            <a:pPr marL="457200" lvl="0" indent="-323850" algn="l" rtl="0">
              <a:lnSpc>
                <a:spcPct val="90000"/>
              </a:lnSpc>
              <a:spcBef>
                <a:spcPts val="800"/>
              </a:spcBef>
              <a:spcAft>
                <a:spcPts val="0"/>
              </a:spcAft>
              <a:buSzPts val="1500"/>
              <a:buChar char="●"/>
            </a:pPr>
            <a:r>
              <a:rPr lang="en" b="1" dirty="0"/>
              <a:t>Goal of Project:</a:t>
            </a:r>
            <a:r>
              <a:rPr lang="en" dirty="0"/>
              <a:t> </a:t>
            </a:r>
            <a:br>
              <a:rPr lang="en" dirty="0"/>
            </a:br>
            <a:r>
              <a:rPr lang="en" dirty="0"/>
              <a:t>Building Decision Tree and Logistic Regression Models to predict if a loan application will be approved or not</a:t>
            </a:r>
            <a:endParaRPr dirty="0"/>
          </a:p>
          <a:p>
            <a:pPr marL="0" lvl="0" indent="0" algn="l" rtl="0">
              <a:lnSpc>
                <a:spcPct val="90000"/>
              </a:lnSpc>
              <a:spcBef>
                <a:spcPts val="800"/>
              </a:spcBef>
              <a:spcAft>
                <a:spcPts val="0"/>
              </a:spcAft>
              <a:buNone/>
            </a:pPr>
            <a:endParaRPr sz="100" dirty="0"/>
          </a:p>
          <a:p>
            <a:pPr marL="457200" lvl="0" indent="-323850" algn="l" rtl="0">
              <a:lnSpc>
                <a:spcPct val="90000"/>
              </a:lnSpc>
              <a:spcBef>
                <a:spcPts val="800"/>
              </a:spcBef>
              <a:spcAft>
                <a:spcPts val="0"/>
              </a:spcAft>
              <a:buSzPts val="1500"/>
              <a:buChar char="●"/>
            </a:pPr>
            <a:r>
              <a:rPr lang="en" b="1" dirty="0"/>
              <a:t>Context of the Question:</a:t>
            </a:r>
            <a:r>
              <a:rPr lang="en" dirty="0"/>
              <a:t> </a:t>
            </a:r>
            <a:br>
              <a:rPr lang="en" dirty="0"/>
            </a:br>
            <a:r>
              <a:rPr lang="en" dirty="0"/>
              <a:t>With machine learning this could help the bank(s) automate the loan approval process. This will help predict the likelihood of a new client getting their loan approved based on various factors such as credit history, income, education and other pertinent data points</a:t>
            </a:r>
            <a:endParaRPr dirty="0"/>
          </a:p>
          <a:p>
            <a:pPr marL="0" lvl="0" indent="0" algn="l" rtl="0">
              <a:lnSpc>
                <a:spcPct val="90000"/>
              </a:lnSpc>
              <a:spcBef>
                <a:spcPts val="800"/>
              </a:spcBef>
              <a:spcAft>
                <a:spcPts val="0"/>
              </a:spcAft>
              <a:buNone/>
            </a:pPr>
            <a:endParaRPr sz="100" dirty="0"/>
          </a:p>
          <a:p>
            <a:pPr marL="457200" lvl="0" indent="-323850" algn="l" rtl="0">
              <a:lnSpc>
                <a:spcPct val="90000"/>
              </a:lnSpc>
              <a:spcBef>
                <a:spcPts val="800"/>
              </a:spcBef>
              <a:spcAft>
                <a:spcPts val="0"/>
              </a:spcAft>
              <a:buSzPts val="1500"/>
              <a:buChar char="●"/>
            </a:pPr>
            <a:r>
              <a:rPr lang="en" b="1" dirty="0"/>
              <a:t>Key Stakeholders: </a:t>
            </a:r>
            <a:br>
              <a:rPr lang="en" b="1" dirty="0"/>
            </a:br>
            <a:r>
              <a:rPr lang="en" dirty="0"/>
              <a:t>Bank executives, loan managers at bank, database managers at bank, loan applicants, and all other relevant parties</a:t>
            </a:r>
            <a:endParaRPr dirty="0"/>
          </a:p>
          <a:p>
            <a:pPr marL="0" lvl="0" indent="0" algn="l" rtl="0">
              <a:spcBef>
                <a:spcPts val="800"/>
              </a:spcBef>
              <a:spcAft>
                <a:spcPts val="0"/>
              </a:spcAft>
              <a:buNone/>
            </a:pPr>
            <a:endParaRPr dirty="0"/>
          </a:p>
          <a:p>
            <a:pPr marL="457200" lvl="0" indent="0" algn="l" rtl="0">
              <a:spcBef>
                <a:spcPts val="800"/>
              </a:spcBef>
              <a:spcAft>
                <a:spcPts val="0"/>
              </a:spcAft>
              <a:buNone/>
            </a:pPr>
            <a:endParaRPr dirty="0"/>
          </a:p>
        </p:txBody>
      </p:sp>
      <p:pic>
        <p:nvPicPr>
          <p:cNvPr id="215" name="Google Shape;215;p31"/>
          <p:cNvPicPr preferRelativeResize="0"/>
          <p:nvPr/>
        </p:nvPicPr>
        <p:blipFill>
          <a:blip r:embed="rId3">
            <a:alphaModFix/>
          </a:blip>
          <a:stretch>
            <a:fillRect/>
          </a:stretch>
        </p:blipFill>
        <p:spPr>
          <a:xfrm>
            <a:off x="6895775" y="3360425"/>
            <a:ext cx="2158825" cy="1440925"/>
          </a:xfrm>
          <a:prstGeom prst="rect">
            <a:avLst/>
          </a:prstGeom>
          <a:noFill/>
          <a:ln>
            <a:noFill/>
          </a:ln>
        </p:spPr>
      </p:pic>
      <p:sp>
        <p:nvSpPr>
          <p:cNvPr id="216" name="Google Shape;216;p31"/>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Business Understanding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subTitle" idx="1"/>
          </p:nvPr>
        </p:nvSpPr>
        <p:spPr>
          <a:xfrm>
            <a:off x="339438" y="943989"/>
            <a:ext cx="7290000" cy="2278500"/>
          </a:xfrm>
          <a:prstGeom prst="rect">
            <a:avLst/>
          </a:prstGeom>
        </p:spPr>
        <p:txBody>
          <a:bodyPr spcFirstLastPara="1" wrap="square" lIns="68575" tIns="34275" rIns="68575" bIns="34275" anchor="t" anchorCtr="0">
            <a:spAutoFit/>
          </a:bodyPr>
          <a:lstStyle/>
          <a:p>
            <a:pPr marL="457200" lvl="0" indent="-323850" algn="l" rtl="0">
              <a:spcBef>
                <a:spcPts val="800"/>
              </a:spcBef>
              <a:spcAft>
                <a:spcPts val="0"/>
              </a:spcAft>
              <a:buSzPts val="1500"/>
              <a:buChar char="●"/>
            </a:pPr>
            <a:r>
              <a:rPr lang="en" b="1" dirty="0"/>
              <a:t>Data Source:</a:t>
            </a:r>
            <a:r>
              <a:rPr lang="en" dirty="0"/>
              <a:t> </a:t>
            </a:r>
            <a:br>
              <a:rPr lang="en" dirty="0"/>
            </a:br>
            <a:r>
              <a:rPr lang="en" dirty="0"/>
              <a:t>The data set was obtained from </a:t>
            </a:r>
            <a:r>
              <a:rPr lang="en" dirty="0" err="1"/>
              <a:t>www.kaggle.com</a:t>
            </a:r>
            <a:endParaRPr dirty="0"/>
          </a:p>
          <a:p>
            <a:pPr marL="0" lvl="0" indent="0" algn="l" rtl="0">
              <a:spcBef>
                <a:spcPts val="800"/>
              </a:spcBef>
              <a:spcAft>
                <a:spcPts val="0"/>
              </a:spcAft>
              <a:buNone/>
            </a:pPr>
            <a:endParaRPr sz="100" dirty="0"/>
          </a:p>
          <a:p>
            <a:pPr marL="457200" lvl="0" indent="-323850" algn="l" rtl="0">
              <a:spcBef>
                <a:spcPts val="800"/>
              </a:spcBef>
              <a:spcAft>
                <a:spcPts val="0"/>
              </a:spcAft>
              <a:buSzPts val="1500"/>
              <a:buChar char="●"/>
            </a:pPr>
            <a:r>
              <a:rPr lang="en" b="1" dirty="0"/>
              <a:t>Dataset Details: </a:t>
            </a:r>
            <a:br>
              <a:rPr lang="en" b="1" dirty="0"/>
            </a:br>
            <a:r>
              <a:rPr lang="en" dirty="0"/>
              <a:t>The dataset contains 614 loan applications. The dataset has 13 attributes. 12 are independent attributes and 1 is the target attribute. The target attribute is the one that classifies the applicants if they got approved or not for the loan, </a:t>
            </a:r>
            <a:r>
              <a:rPr lang="en" dirty="0" err="1"/>
              <a:t>Loan_Status</a:t>
            </a:r>
            <a:r>
              <a:rPr lang="en" dirty="0"/>
              <a:t>.</a:t>
            </a:r>
            <a:br>
              <a:rPr lang="en" dirty="0"/>
            </a:br>
            <a:endParaRPr dirty="0"/>
          </a:p>
          <a:p>
            <a:pPr marL="0" lvl="0" indent="0" algn="l" rtl="0">
              <a:spcBef>
                <a:spcPts val="800"/>
              </a:spcBef>
              <a:spcAft>
                <a:spcPts val="0"/>
              </a:spcAft>
              <a:buNone/>
            </a:pPr>
            <a:r>
              <a:rPr lang="en" b="1" dirty="0"/>
              <a:t>Dataset Sample below:</a:t>
            </a:r>
            <a:endParaRPr b="1" dirty="0"/>
          </a:p>
        </p:txBody>
      </p:sp>
      <p:pic>
        <p:nvPicPr>
          <p:cNvPr id="222" name="Google Shape;222;p32"/>
          <p:cNvPicPr preferRelativeResize="0"/>
          <p:nvPr/>
        </p:nvPicPr>
        <p:blipFill>
          <a:blip r:embed="rId3">
            <a:alphaModFix/>
          </a:blip>
          <a:stretch>
            <a:fillRect/>
          </a:stretch>
        </p:blipFill>
        <p:spPr>
          <a:xfrm>
            <a:off x="339438" y="3420175"/>
            <a:ext cx="8465126" cy="1356600"/>
          </a:xfrm>
          <a:prstGeom prst="rect">
            <a:avLst/>
          </a:prstGeom>
          <a:noFill/>
          <a:ln>
            <a:noFill/>
          </a:ln>
        </p:spPr>
      </p:pic>
      <p:sp>
        <p:nvSpPr>
          <p:cNvPr id="223" name="Google Shape;223;p32"/>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Data Understanding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subTitle" idx="1"/>
          </p:nvPr>
        </p:nvSpPr>
        <p:spPr>
          <a:xfrm>
            <a:off x="460725" y="699910"/>
            <a:ext cx="6920700" cy="4250869"/>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en" sz="1600" b="1" dirty="0"/>
              <a:t>Dataset attributes description:</a:t>
            </a:r>
            <a:br>
              <a:rPr lang="en" sz="1600" b="1" dirty="0"/>
            </a:br>
            <a:endParaRPr sz="400" dirty="0"/>
          </a:p>
          <a:p>
            <a:pPr marL="0" lvl="0" indent="0" algn="l" rtl="0">
              <a:spcBef>
                <a:spcPts val="800"/>
              </a:spcBef>
              <a:spcAft>
                <a:spcPts val="0"/>
              </a:spcAft>
              <a:buNone/>
            </a:pPr>
            <a:r>
              <a:rPr lang="en" sz="1400" dirty="0" err="1"/>
              <a:t>Loan_ID</a:t>
            </a:r>
            <a:r>
              <a:rPr lang="en" sz="1400" dirty="0"/>
              <a:t> : Unique Loan ID</a:t>
            </a:r>
            <a:endParaRPr sz="1400" dirty="0"/>
          </a:p>
          <a:p>
            <a:pPr marL="0" lvl="0" indent="0" algn="l" rtl="0">
              <a:spcBef>
                <a:spcPts val="800"/>
              </a:spcBef>
              <a:spcAft>
                <a:spcPts val="0"/>
              </a:spcAft>
              <a:buNone/>
            </a:pPr>
            <a:r>
              <a:rPr lang="en" sz="1400" dirty="0"/>
              <a:t>Gender : Male/ Female</a:t>
            </a:r>
            <a:endParaRPr sz="1400" dirty="0"/>
          </a:p>
          <a:p>
            <a:pPr marL="0" lvl="0" indent="0" algn="l" rtl="0">
              <a:spcBef>
                <a:spcPts val="800"/>
              </a:spcBef>
              <a:spcAft>
                <a:spcPts val="0"/>
              </a:spcAft>
              <a:buNone/>
            </a:pPr>
            <a:r>
              <a:rPr lang="en" sz="1400" dirty="0"/>
              <a:t>Married : Applicant married (Y/N)</a:t>
            </a:r>
            <a:endParaRPr sz="1400" dirty="0"/>
          </a:p>
          <a:p>
            <a:pPr marL="0" lvl="0" indent="0" algn="l" rtl="0">
              <a:spcBef>
                <a:spcPts val="800"/>
              </a:spcBef>
              <a:spcAft>
                <a:spcPts val="0"/>
              </a:spcAft>
              <a:buNone/>
            </a:pPr>
            <a:r>
              <a:rPr lang="en" sz="1400" dirty="0"/>
              <a:t>Dependents : Number of dependents</a:t>
            </a:r>
            <a:endParaRPr sz="1400" dirty="0"/>
          </a:p>
          <a:p>
            <a:pPr marL="0" lvl="0" indent="0" algn="l" rtl="0">
              <a:spcBef>
                <a:spcPts val="800"/>
              </a:spcBef>
              <a:spcAft>
                <a:spcPts val="0"/>
              </a:spcAft>
              <a:buNone/>
            </a:pPr>
            <a:r>
              <a:rPr lang="en" sz="1400" dirty="0"/>
              <a:t>Education : Applicant Education (Graduate/ Under Graduate)</a:t>
            </a:r>
            <a:endParaRPr sz="1400" dirty="0"/>
          </a:p>
          <a:p>
            <a:pPr marL="0" lvl="0" indent="0" algn="l" rtl="0">
              <a:spcBef>
                <a:spcPts val="800"/>
              </a:spcBef>
              <a:spcAft>
                <a:spcPts val="0"/>
              </a:spcAft>
              <a:buNone/>
            </a:pPr>
            <a:r>
              <a:rPr lang="en" sz="1400" dirty="0" err="1"/>
              <a:t>Self_Employed</a:t>
            </a:r>
            <a:r>
              <a:rPr lang="en" sz="1400" dirty="0"/>
              <a:t> : Self employed (Y/N)</a:t>
            </a:r>
            <a:endParaRPr sz="1400" dirty="0"/>
          </a:p>
          <a:p>
            <a:pPr marL="0" lvl="0" indent="0" algn="l" rtl="0">
              <a:spcBef>
                <a:spcPts val="800"/>
              </a:spcBef>
              <a:spcAft>
                <a:spcPts val="0"/>
              </a:spcAft>
              <a:buNone/>
            </a:pPr>
            <a:r>
              <a:rPr lang="en" sz="1400" dirty="0" err="1"/>
              <a:t>ApplicantIncome</a:t>
            </a:r>
            <a:r>
              <a:rPr lang="en" sz="1400" dirty="0"/>
              <a:t> : Applicant income</a:t>
            </a:r>
            <a:endParaRPr sz="1400" dirty="0"/>
          </a:p>
          <a:p>
            <a:pPr marL="0" lvl="0" indent="0" algn="l" rtl="0">
              <a:spcBef>
                <a:spcPts val="800"/>
              </a:spcBef>
              <a:spcAft>
                <a:spcPts val="0"/>
              </a:spcAft>
              <a:buNone/>
            </a:pPr>
            <a:r>
              <a:rPr lang="en" sz="1400" dirty="0" err="1"/>
              <a:t>CoapplicantIncome</a:t>
            </a:r>
            <a:r>
              <a:rPr lang="en" sz="1400" dirty="0"/>
              <a:t> : </a:t>
            </a:r>
            <a:r>
              <a:rPr lang="en" sz="1400" dirty="0" err="1"/>
              <a:t>Coapplicant</a:t>
            </a:r>
            <a:r>
              <a:rPr lang="en" sz="1400" dirty="0"/>
              <a:t> income</a:t>
            </a:r>
            <a:endParaRPr sz="1400" dirty="0"/>
          </a:p>
          <a:p>
            <a:pPr marL="0" lvl="0" indent="0" algn="l" rtl="0">
              <a:spcBef>
                <a:spcPts val="800"/>
              </a:spcBef>
              <a:spcAft>
                <a:spcPts val="0"/>
              </a:spcAft>
              <a:buNone/>
            </a:pPr>
            <a:r>
              <a:rPr lang="en" sz="1400" dirty="0" err="1"/>
              <a:t>LoanAmount</a:t>
            </a:r>
            <a:r>
              <a:rPr lang="en" sz="1400" dirty="0"/>
              <a:t> : Loan amount in thousands</a:t>
            </a:r>
            <a:endParaRPr sz="1400" dirty="0"/>
          </a:p>
          <a:p>
            <a:pPr marL="0" lvl="0" indent="0" algn="l" rtl="0">
              <a:spcBef>
                <a:spcPts val="800"/>
              </a:spcBef>
              <a:spcAft>
                <a:spcPts val="0"/>
              </a:spcAft>
              <a:buNone/>
            </a:pPr>
            <a:r>
              <a:rPr lang="en" sz="1400" dirty="0" err="1"/>
              <a:t>Loan_Amount_Term</a:t>
            </a:r>
            <a:r>
              <a:rPr lang="en" sz="1400" dirty="0"/>
              <a:t> : Term of loan in months</a:t>
            </a:r>
            <a:endParaRPr sz="1400" dirty="0"/>
          </a:p>
          <a:p>
            <a:pPr marL="0" lvl="0" indent="0" algn="l" rtl="0">
              <a:spcBef>
                <a:spcPts val="800"/>
              </a:spcBef>
              <a:spcAft>
                <a:spcPts val="0"/>
              </a:spcAft>
              <a:buNone/>
            </a:pPr>
            <a:r>
              <a:rPr lang="en" sz="1400" dirty="0" err="1"/>
              <a:t>Credit_History</a:t>
            </a:r>
            <a:r>
              <a:rPr lang="en" sz="1400" dirty="0"/>
              <a:t> : 1 - has all debts paid, 0 - not paid</a:t>
            </a:r>
            <a:endParaRPr sz="1400" dirty="0"/>
          </a:p>
          <a:p>
            <a:pPr marL="0" lvl="0" indent="0" algn="l" rtl="0">
              <a:spcBef>
                <a:spcPts val="800"/>
              </a:spcBef>
              <a:spcAft>
                <a:spcPts val="0"/>
              </a:spcAft>
              <a:buNone/>
            </a:pPr>
            <a:r>
              <a:rPr lang="en" sz="1400" dirty="0" err="1"/>
              <a:t>Property_Area</a:t>
            </a:r>
            <a:r>
              <a:rPr lang="en" sz="1400" dirty="0"/>
              <a:t> : Urban/ Semi Urban/ Rural</a:t>
            </a:r>
            <a:endParaRPr sz="1400" dirty="0"/>
          </a:p>
          <a:p>
            <a:pPr marL="0" lvl="0" indent="0" algn="l" rtl="0">
              <a:spcBef>
                <a:spcPts val="800"/>
              </a:spcBef>
              <a:spcAft>
                <a:spcPts val="0"/>
              </a:spcAft>
              <a:buNone/>
            </a:pPr>
            <a:r>
              <a:rPr lang="en" sz="1400" dirty="0" err="1"/>
              <a:t>Loan_Status</a:t>
            </a:r>
            <a:r>
              <a:rPr lang="en" sz="1400" dirty="0"/>
              <a:t> : (Target) Loan approved (Y/N)</a:t>
            </a:r>
            <a:endParaRPr sz="1400" dirty="0"/>
          </a:p>
          <a:p>
            <a:pPr marL="457200" lvl="0" indent="0" algn="l" rtl="0">
              <a:spcBef>
                <a:spcPts val="800"/>
              </a:spcBef>
              <a:spcAft>
                <a:spcPts val="0"/>
              </a:spcAft>
              <a:buNone/>
            </a:pPr>
            <a:endParaRPr dirty="0"/>
          </a:p>
        </p:txBody>
      </p:sp>
      <p:sp>
        <p:nvSpPr>
          <p:cNvPr id="229" name="Google Shape;229;p33"/>
          <p:cNvSpPr txBox="1">
            <a:spLocks noGrp="1"/>
          </p:cNvSpPr>
          <p:nvPr>
            <p:ph type="ctrTitle"/>
          </p:nvPr>
        </p:nvSpPr>
        <p:spPr>
          <a:xfrm>
            <a:off x="460725" y="152425"/>
            <a:ext cx="53109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Data Understanding Cont’d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subTitle" idx="1"/>
          </p:nvPr>
        </p:nvSpPr>
        <p:spPr>
          <a:xfrm>
            <a:off x="477150" y="974350"/>
            <a:ext cx="6329100" cy="1227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Figure below shows the number of </a:t>
            </a:r>
            <a:r>
              <a:rPr lang="en" b="1" dirty="0"/>
              <a:t>null values</a:t>
            </a:r>
            <a:r>
              <a:rPr lang="en" dirty="0"/>
              <a:t> for each variable </a:t>
            </a:r>
            <a:endParaRPr dirty="0"/>
          </a:p>
          <a:p>
            <a:pPr marL="457200" lvl="0" indent="0" algn="l" rtl="0">
              <a:spcBef>
                <a:spcPts val="800"/>
              </a:spcBef>
              <a:spcAft>
                <a:spcPts val="0"/>
              </a:spcAft>
              <a:buNone/>
            </a:pPr>
            <a:endParaRPr dirty="0"/>
          </a:p>
        </p:txBody>
      </p:sp>
      <p:pic>
        <p:nvPicPr>
          <p:cNvPr id="235" name="Google Shape;235;p34"/>
          <p:cNvPicPr preferRelativeResize="0"/>
          <p:nvPr/>
        </p:nvPicPr>
        <p:blipFill>
          <a:blip r:embed="rId3">
            <a:alphaModFix/>
          </a:blip>
          <a:stretch>
            <a:fillRect/>
          </a:stretch>
        </p:blipFill>
        <p:spPr>
          <a:xfrm>
            <a:off x="2459725" y="1508750"/>
            <a:ext cx="4191376" cy="3253525"/>
          </a:xfrm>
          <a:prstGeom prst="rect">
            <a:avLst/>
          </a:prstGeom>
          <a:noFill/>
          <a:ln>
            <a:noFill/>
          </a:ln>
        </p:spPr>
      </p:pic>
      <p:sp>
        <p:nvSpPr>
          <p:cNvPr id="236" name="Google Shape;236;p34"/>
          <p:cNvSpPr txBox="1">
            <a:spLocks noGrp="1"/>
          </p:cNvSpPr>
          <p:nvPr>
            <p:ph type="ctrTitle"/>
          </p:nvPr>
        </p:nvSpPr>
        <p:spPr>
          <a:xfrm>
            <a:off x="477150" y="338350"/>
            <a:ext cx="5912700" cy="6360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None/>
            </a:pPr>
            <a:r>
              <a:rPr lang="en"/>
              <a:t>Data Understanding - Data Quality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subTitle" idx="1"/>
          </p:nvPr>
        </p:nvSpPr>
        <p:spPr>
          <a:xfrm>
            <a:off x="378088" y="719433"/>
            <a:ext cx="6522600" cy="2940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Figure below shows the number of </a:t>
            </a:r>
            <a:r>
              <a:rPr lang="en" b="1" dirty="0"/>
              <a:t>outliers</a:t>
            </a:r>
            <a:r>
              <a:rPr lang="en" dirty="0"/>
              <a:t> for each </a:t>
            </a:r>
            <a:r>
              <a:rPr lang="en" b="1" dirty="0"/>
              <a:t>numerical </a:t>
            </a:r>
            <a:r>
              <a:rPr lang="en" dirty="0"/>
              <a:t>variable </a:t>
            </a:r>
            <a:endParaRPr dirty="0"/>
          </a:p>
          <a:p>
            <a:pPr marL="457200" lvl="0" indent="0" algn="l" rtl="0">
              <a:spcBef>
                <a:spcPts val="800"/>
              </a:spcBef>
              <a:spcAft>
                <a:spcPts val="0"/>
              </a:spcAft>
              <a:buNone/>
            </a:pPr>
            <a:endParaRPr dirty="0"/>
          </a:p>
        </p:txBody>
      </p:sp>
      <p:sp>
        <p:nvSpPr>
          <p:cNvPr id="242" name="Google Shape;242;p35"/>
          <p:cNvSpPr txBox="1">
            <a:spLocks noGrp="1"/>
          </p:cNvSpPr>
          <p:nvPr>
            <p:ph type="ctrTitle"/>
          </p:nvPr>
        </p:nvSpPr>
        <p:spPr>
          <a:xfrm>
            <a:off x="241188" y="154925"/>
            <a:ext cx="8902800" cy="6360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sz="3150"/>
              <a:t>Data Understanding - Data Quality Cont’d</a:t>
            </a:r>
            <a:endParaRPr sz="3150"/>
          </a:p>
        </p:txBody>
      </p:sp>
      <p:pic>
        <p:nvPicPr>
          <p:cNvPr id="243" name="Google Shape;243;p35"/>
          <p:cNvPicPr preferRelativeResize="0"/>
          <p:nvPr/>
        </p:nvPicPr>
        <p:blipFill>
          <a:blip r:embed="rId3">
            <a:alphaModFix/>
          </a:blip>
          <a:stretch>
            <a:fillRect/>
          </a:stretch>
        </p:blipFill>
        <p:spPr>
          <a:xfrm>
            <a:off x="378100" y="1490050"/>
            <a:ext cx="3427726" cy="498775"/>
          </a:xfrm>
          <a:prstGeom prst="rect">
            <a:avLst/>
          </a:prstGeom>
          <a:noFill/>
          <a:ln>
            <a:noFill/>
          </a:ln>
        </p:spPr>
      </p:pic>
      <p:pic>
        <p:nvPicPr>
          <p:cNvPr id="244" name="Google Shape;244;p35"/>
          <p:cNvPicPr preferRelativeResize="0"/>
          <p:nvPr/>
        </p:nvPicPr>
        <p:blipFill rotWithShape="1">
          <a:blip r:embed="rId4">
            <a:alphaModFix/>
          </a:blip>
          <a:srcRect t="-3950" r="-3950"/>
          <a:stretch/>
        </p:blipFill>
        <p:spPr>
          <a:xfrm>
            <a:off x="4204975" y="1114725"/>
            <a:ext cx="3427723" cy="1249425"/>
          </a:xfrm>
          <a:prstGeom prst="rect">
            <a:avLst/>
          </a:prstGeom>
          <a:noFill/>
          <a:ln>
            <a:noFill/>
          </a:ln>
        </p:spPr>
      </p:pic>
      <p:pic>
        <p:nvPicPr>
          <p:cNvPr id="245" name="Google Shape;245;p35"/>
          <p:cNvPicPr preferRelativeResize="0"/>
          <p:nvPr/>
        </p:nvPicPr>
        <p:blipFill>
          <a:blip r:embed="rId5">
            <a:alphaModFix/>
          </a:blip>
          <a:stretch>
            <a:fillRect/>
          </a:stretch>
        </p:blipFill>
        <p:spPr>
          <a:xfrm>
            <a:off x="378100" y="2768950"/>
            <a:ext cx="3427725" cy="499525"/>
          </a:xfrm>
          <a:prstGeom prst="rect">
            <a:avLst/>
          </a:prstGeom>
          <a:noFill/>
          <a:ln>
            <a:noFill/>
          </a:ln>
        </p:spPr>
      </p:pic>
      <p:pic>
        <p:nvPicPr>
          <p:cNvPr id="246" name="Google Shape;246;p35"/>
          <p:cNvPicPr preferRelativeResize="0"/>
          <p:nvPr/>
        </p:nvPicPr>
        <p:blipFill>
          <a:blip r:embed="rId6">
            <a:alphaModFix/>
          </a:blip>
          <a:stretch>
            <a:fillRect/>
          </a:stretch>
        </p:blipFill>
        <p:spPr>
          <a:xfrm>
            <a:off x="4204975" y="2364150"/>
            <a:ext cx="3297048" cy="1249425"/>
          </a:xfrm>
          <a:prstGeom prst="rect">
            <a:avLst/>
          </a:prstGeom>
          <a:noFill/>
          <a:ln>
            <a:noFill/>
          </a:ln>
        </p:spPr>
      </p:pic>
      <p:pic>
        <p:nvPicPr>
          <p:cNvPr id="247" name="Google Shape;247;p35"/>
          <p:cNvPicPr preferRelativeResize="0"/>
          <p:nvPr/>
        </p:nvPicPr>
        <p:blipFill>
          <a:blip r:embed="rId7">
            <a:alphaModFix/>
          </a:blip>
          <a:stretch>
            <a:fillRect/>
          </a:stretch>
        </p:blipFill>
        <p:spPr>
          <a:xfrm>
            <a:off x="378088" y="3988525"/>
            <a:ext cx="3427725" cy="499518"/>
          </a:xfrm>
          <a:prstGeom prst="rect">
            <a:avLst/>
          </a:prstGeom>
          <a:noFill/>
          <a:ln>
            <a:noFill/>
          </a:ln>
        </p:spPr>
      </p:pic>
      <p:pic>
        <p:nvPicPr>
          <p:cNvPr id="248" name="Google Shape;248;p35"/>
          <p:cNvPicPr preferRelativeResize="0"/>
          <p:nvPr/>
        </p:nvPicPr>
        <p:blipFill>
          <a:blip r:embed="rId8">
            <a:alphaModFix/>
          </a:blip>
          <a:stretch>
            <a:fillRect/>
          </a:stretch>
        </p:blipFill>
        <p:spPr>
          <a:xfrm>
            <a:off x="4204975" y="3613575"/>
            <a:ext cx="3297048" cy="12494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1825</Words>
  <Application>Microsoft Macintosh PowerPoint</Application>
  <PresentationFormat>On-screen Show (16:9)</PresentationFormat>
  <Paragraphs>112</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Helvetica Neue</vt:lpstr>
      <vt:lpstr>Saira Condensed SemiBold</vt:lpstr>
      <vt:lpstr>Calibri</vt:lpstr>
      <vt:lpstr>IBM Plex Sans Light</vt:lpstr>
      <vt:lpstr>Arial</vt:lpstr>
      <vt:lpstr>Noto Sans Symbols</vt:lpstr>
      <vt:lpstr>Saira Condensed Light</vt:lpstr>
      <vt:lpstr>Nunito</vt:lpstr>
      <vt:lpstr>IBM Plex Sans</vt:lpstr>
      <vt:lpstr>IBM Plex Sans SemiBold</vt:lpstr>
      <vt:lpstr>NTR</vt:lpstr>
      <vt:lpstr>Office Theme</vt:lpstr>
      <vt:lpstr>MIS 637 : Data Analytics and Machine Learning</vt:lpstr>
      <vt:lpstr>Introduction</vt:lpstr>
      <vt:lpstr>Objectives of the Project</vt:lpstr>
      <vt:lpstr>Cross-Industry Standard Process (CRISP-DM)</vt:lpstr>
      <vt:lpstr>Business Understanding</vt:lpstr>
      <vt:lpstr>Data Understanding</vt:lpstr>
      <vt:lpstr>Data Understanding Cont’d</vt:lpstr>
      <vt:lpstr>Data Understanding - Data Quality</vt:lpstr>
      <vt:lpstr>Data Understanding - Data Quality Cont’d</vt:lpstr>
      <vt:lpstr>Data Understanding - Data Quality Cont’d</vt:lpstr>
      <vt:lpstr>Data Understanding - Exploratory Data Analysis</vt:lpstr>
      <vt:lpstr>Data Understanding - Exploratory Data Analysis Cont’d</vt:lpstr>
      <vt:lpstr>Data Understanding - Exploratory Data Analysis Cont’d</vt:lpstr>
      <vt:lpstr>Data Preparation</vt:lpstr>
      <vt:lpstr>Data Preparation Cont’d </vt:lpstr>
      <vt:lpstr>Modeling - Decision Tree</vt:lpstr>
      <vt:lpstr>Modeling - Decision Tree Cont’d</vt:lpstr>
      <vt:lpstr>Modeling - Decision Tree Cont’d</vt:lpstr>
      <vt:lpstr>Modeling - Decision Tree Cont’d</vt:lpstr>
      <vt:lpstr>Modeling - Logistic Regression</vt:lpstr>
      <vt:lpstr>Modeling - Logistic Regression Cont’d</vt:lpstr>
      <vt:lpstr>Evaluation</vt:lpstr>
      <vt:lpstr>Deployment</vt:lpstr>
      <vt:lpstr>References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637 : Data Analytics and Machine Learning</dc:title>
  <cp:lastModifiedBy>Vicky Tu</cp:lastModifiedBy>
  <cp:revision>4</cp:revision>
  <dcterms:modified xsi:type="dcterms:W3CDTF">2023-05-12T21:40:25Z</dcterms:modified>
</cp:coreProperties>
</file>